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Lst>
  <p:sldSz cx="9753600" cy="7315200"/>
  <p:notesSz cx="6858000" cy="9144000"/>
  <p:embeddedFontLst>
    <p:embeddedFont>
      <p:font typeface="Agrandir Italics" charset="1" panose="00000500000000000000"/>
      <p:regular r:id="rId10"/>
    </p:embeddedFont>
    <p:embeddedFont>
      <p:font typeface="Agrandir" charset="1" panose="00000500000000000000"/>
      <p:regular r:id="rId11"/>
    </p:embeddedFont>
    <p:embeddedFont>
      <p:font typeface="Le Petit Cochon" charset="1" panose="00000500000000000000"/>
      <p:regular r:id="rId12"/>
    </p:embeddedFont>
    <p:embeddedFont>
      <p:font typeface="Agrandir Bold" charset="1" panose="00000800000000000000"/>
      <p:regular r:id="rId13"/>
    </p:embeddedFont>
    <p:embeddedFont>
      <p:font typeface="Montserrat Bold Italics" charset="1" panose="00000800000000000000"/>
      <p:regular r:id="rId14"/>
    </p:embeddedFont>
    <p:embeddedFont>
      <p:font typeface="Montserrat" charset="1" panose="00000500000000000000"/>
      <p:regular r:id="rId15"/>
    </p:embeddedFont>
    <p:embeddedFont>
      <p:font typeface="Agrandir Bold Italics" charset="1" panose="000008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8" Type="http://schemas.openxmlformats.org/officeDocument/2006/relationships/slide" Target="slides/slide3.xml"/><Relationship Id="rId18" Type="http://schemas.openxmlformats.org/officeDocument/2006/relationships/customXml" Target="../customXml/item2.xml"/><Relationship Id="rId3" Type="http://schemas.openxmlformats.org/officeDocument/2006/relationships/viewProps" Target="viewProps.xml"/><Relationship Id="rId12" Type="http://schemas.openxmlformats.org/officeDocument/2006/relationships/font" Target="fonts/font12.fntdata"/><Relationship Id="rId7" Type="http://schemas.openxmlformats.org/officeDocument/2006/relationships/slide" Target="slides/slide2.xml"/><Relationship Id="rId17" Type="http://schemas.openxmlformats.org/officeDocument/2006/relationships/customXml" Target="../customXml/item1.xml"/><Relationship Id="rId16" Type="http://schemas.openxmlformats.org/officeDocument/2006/relationships/font" Target="fonts/font16.fntdata"/><Relationship Id="rId2" Type="http://schemas.openxmlformats.org/officeDocument/2006/relationships/presProps" Target="presProps.xml"/><Relationship Id="rId1" Type="http://schemas.openxmlformats.org/officeDocument/2006/relationships/slideMaster" Target="slideMasters/slideMaster1.xml"/><Relationship Id="rId11" Type="http://schemas.openxmlformats.org/officeDocument/2006/relationships/font" Target="fonts/font11.fntdata"/><Relationship Id="rId6" Type="http://schemas.openxmlformats.org/officeDocument/2006/relationships/slide" Target="slides/slide1.xml"/><Relationship Id="rId15" Type="http://schemas.openxmlformats.org/officeDocument/2006/relationships/font" Target="fonts/font15.fntdata"/><Relationship Id="rId5" Type="http://schemas.openxmlformats.org/officeDocument/2006/relationships/tableStyles" Target="tableStyles.xml"/><Relationship Id="rId10" Type="http://schemas.openxmlformats.org/officeDocument/2006/relationships/font" Target="fonts/font10.fntdata"/><Relationship Id="rId19" Type="http://schemas.openxmlformats.org/officeDocument/2006/relationships/customXml" Target="../customXml/item3.xml"/><Relationship Id="rId14" Type="http://schemas.openxmlformats.org/officeDocument/2006/relationships/font" Target="fonts/font14.fntdata"/><Relationship Id="rId4" Type="http://schemas.openxmlformats.org/officeDocument/2006/relationships/theme" Target="theme/theme1.xml"/><Relationship Id="rId9" Type="http://schemas.openxmlformats.org/officeDocument/2006/relationships/slide" Target="slides/slide4.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png" Type="http://schemas.openxmlformats.org/officeDocument/2006/relationships/image"/><Relationship Id="rId12" Target="https://youtu.be/5lJVN3QBW_I?si=fKA9jDCw1KXjh27Y" TargetMode="External" Type="http://schemas.openxmlformats.org/officeDocument/2006/relationships/hyperlink"/><Relationship Id="rId13" Target="https://youtu.be/5lJVN3QBW_I?si=fKA9jDCw1KXjh27Y" TargetMode="External" Type="http://schemas.openxmlformats.org/officeDocument/2006/relationships/hyperlink"/><Relationship Id="rId14" Target="https://www.creeksidecentre.org.uk/education/learning-resources/" TargetMode="External" Type="http://schemas.openxmlformats.org/officeDocument/2006/relationships/hyperlink"/><Relationship Id="rId15" Target="https://childrens.poetryarchive.org/poem/the-river/" TargetMode="External" Type="http://schemas.openxmlformats.org/officeDocument/2006/relationships/hyperlink"/><Relationship Id="rId16" Target="https://childrens.poetryarchive.org/poem/daughter-of-the-sea/" TargetMode="External" Type="http://schemas.openxmlformats.org/officeDocument/2006/relationships/hyperlink"/><Relationship Id="rId17" Target="https://childrens.poetryarchive.org/poem/the-seagulls/" TargetMode="External" Type="http://schemas.openxmlformats.org/officeDocument/2006/relationships/hyperlink"/><Relationship Id="rId18" Target="https://www.youtube.com/watch?v=kPsUjxyYQ6o" TargetMode="External" Type="http://schemas.openxmlformats.org/officeDocument/2006/relationships/hyperlink"/><Relationship Id="rId19" Target="../media/image9.png" Type="http://schemas.openxmlformats.org/officeDocument/2006/relationships/image"/><Relationship Id="rId2" Target="../media/image1.png" Type="http://schemas.openxmlformats.org/officeDocument/2006/relationships/image"/><Relationship Id="rId20" Target="../media/image10.png" Type="http://schemas.openxmlformats.org/officeDocument/2006/relationships/image"/><Relationship Id="rId21" Target="../media/image11.sv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https://youtu.be/ELTPs7-UkmA?si=BswjJe61Fjc5Fe9X" TargetMode="External" Type="http://schemas.openxmlformats.org/officeDocument/2006/relationships/hyperlink"/><Relationship Id="rId8" Target="https://youtu.be/qamds-wRUYM?si=YqO9VXZMfcKcGN-Q" TargetMode="External" Type="http://schemas.openxmlformats.org/officeDocument/2006/relationships/hyperlink"/><Relationship Id="rId9"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creeksidecentre.org.uk/blog/post/from-river-to-sea-the-epic-journey-of-european-eels" TargetMode="External" Type="http://schemas.openxmlformats.org/officeDocument/2006/relationships/hyperlink"/><Relationship Id="rId3" Target="https://www.creeksidecentre.org.uk/blog/post/swan-nesting-raft-rebuild" TargetMode="External" Type="http://schemas.openxmlformats.org/officeDocument/2006/relationships/hyperlink"/><Relationship Id="rId4" Target="https://www.creeksidecentre.org.uk/blog/post/slimewatch-2-algae-investigation---photo-reportage" TargetMode="External" Type="http://schemas.openxmlformats.org/officeDocument/2006/relationships/hyperlink"/><Relationship Id="rId5" Target="https://sway.cloud.microsoft/uhvB7qAdFzj6v1SY" TargetMode="External" Type="http://schemas.openxmlformats.org/officeDocument/2006/relationships/hyperlink"/><Relationship Id="rId6" Target="https://www.creeksidecentre.org.uk/blog/post/my-work-experience-at-creekside-discovery-centre" TargetMode="External" Type="http://schemas.openxmlformats.org/officeDocument/2006/relationships/hyperlink"/><Relationship Id="rId7" Target="https://www.creeksidecentre.org.uk/blog/post/creekside-chronicles-nick-conservationist--the-whole-wild-world" TargetMode="External" Type="http://schemas.openxmlformats.org/officeDocument/2006/relationships/hyperlink"/><Relationship Id="rId8" Target="../media/image9.png" Type="http://schemas.openxmlformats.org/officeDocument/2006/relationships/image"/><Relationship Id="rId9" Target="https://www.creeksidecentre.org.uk/events/"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https://www.youtube.com/watch?v=qamds-wRUYM"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364509" y="-169449"/>
            <a:ext cx="4940999" cy="1834121"/>
            <a:chOff x="0" y="0"/>
            <a:chExt cx="6587998" cy="2445494"/>
          </a:xfrm>
        </p:grpSpPr>
        <p:sp>
          <p:nvSpPr>
            <p:cNvPr name="Freeform 3" id="3"/>
            <p:cNvSpPr/>
            <p:nvPr/>
          </p:nvSpPr>
          <p:spPr>
            <a:xfrm flipH="false" flipV="false" rot="0">
              <a:off x="2356583" y="0"/>
              <a:ext cx="1849780" cy="1201127"/>
            </a:xfrm>
            <a:custGeom>
              <a:avLst/>
              <a:gdLst/>
              <a:ahLst/>
              <a:cxnLst/>
              <a:rect r="r" b="b" t="t" l="l"/>
              <a:pathLst>
                <a:path h="1201127" w="1849780">
                  <a:moveTo>
                    <a:pt x="0" y="0"/>
                  </a:moveTo>
                  <a:lnTo>
                    <a:pt x="1849780" y="0"/>
                  </a:lnTo>
                  <a:lnTo>
                    <a:pt x="1849780" y="1201127"/>
                  </a:lnTo>
                  <a:lnTo>
                    <a:pt x="0" y="1201127"/>
                  </a:lnTo>
                  <a:lnTo>
                    <a:pt x="0" y="0"/>
                  </a:lnTo>
                  <a:close/>
                </a:path>
              </a:pathLst>
            </a:custGeom>
            <a:blipFill>
              <a:blip r:embed="rId2"/>
              <a:stretch>
                <a:fillRect l="0" t="0" r="0" b="0"/>
              </a:stretch>
            </a:blipFill>
          </p:spPr>
        </p:sp>
        <p:sp>
          <p:nvSpPr>
            <p:cNvPr name="TextBox 4" id="4"/>
            <p:cNvSpPr txBox="true"/>
            <p:nvPr/>
          </p:nvSpPr>
          <p:spPr>
            <a:xfrm rot="0">
              <a:off x="556916" y="1778441"/>
              <a:ext cx="5449114" cy="667053"/>
            </a:xfrm>
            <a:prstGeom prst="rect">
              <a:avLst/>
            </a:prstGeom>
          </p:spPr>
          <p:txBody>
            <a:bodyPr anchor="t" rtlCol="false" tIns="0" lIns="0" bIns="0" rIns="0">
              <a:spAutoFit/>
            </a:bodyPr>
            <a:lstStyle/>
            <a:p>
              <a:pPr algn="ctr">
                <a:lnSpc>
                  <a:spcPts val="2099"/>
                </a:lnSpc>
              </a:pPr>
              <a:r>
                <a:rPr lang="en-US" sz="1499" i="true">
                  <a:solidFill>
                    <a:srgbClr val="000000"/>
                  </a:solidFill>
                  <a:latin typeface="Agrandir Italics"/>
                  <a:ea typeface="Agrandir Italics"/>
                  <a:cs typeface="Agrandir Italics"/>
                  <a:sym typeface="Agrandir Italics"/>
                </a:rPr>
                <a:t>A View from the River Bank:</a:t>
              </a:r>
            </a:p>
            <a:p>
              <a:pPr algn="ctr">
                <a:lnSpc>
                  <a:spcPts val="1812"/>
                </a:lnSpc>
              </a:pPr>
              <a:r>
                <a:rPr lang="en-US" sz="1294">
                  <a:solidFill>
                    <a:srgbClr val="000000"/>
                  </a:solidFill>
                  <a:latin typeface="Agrandir"/>
                  <a:ea typeface="Agrandir"/>
                  <a:cs typeface="Agrandir"/>
                  <a:sym typeface="Agrandir"/>
                </a:rPr>
                <a:t>Learning links to enjoy in school or at home</a:t>
              </a:r>
            </a:p>
          </p:txBody>
        </p:sp>
        <p:sp>
          <p:nvSpPr>
            <p:cNvPr name="Freeform 5" id="5"/>
            <p:cNvSpPr/>
            <p:nvPr/>
          </p:nvSpPr>
          <p:spPr>
            <a:xfrm flipH="false" flipV="false" rot="0">
              <a:off x="0" y="915580"/>
              <a:ext cx="6587998" cy="896695"/>
            </a:xfrm>
            <a:custGeom>
              <a:avLst/>
              <a:gdLst/>
              <a:ahLst/>
              <a:cxnLst/>
              <a:rect r="r" b="b" t="t" l="l"/>
              <a:pathLst>
                <a:path h="896695" w="6587998">
                  <a:moveTo>
                    <a:pt x="0" y="0"/>
                  </a:moveTo>
                  <a:lnTo>
                    <a:pt x="6587998" y="0"/>
                  </a:lnTo>
                  <a:lnTo>
                    <a:pt x="6587998" y="896696"/>
                  </a:lnTo>
                  <a:lnTo>
                    <a:pt x="0" y="8966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401582" y="1143977"/>
              <a:ext cx="3896279" cy="644517"/>
            </a:xfrm>
            <a:prstGeom prst="rect">
              <a:avLst/>
            </a:prstGeom>
          </p:spPr>
          <p:txBody>
            <a:bodyPr anchor="t" rtlCol="false" tIns="0" lIns="0" bIns="0" rIns="0">
              <a:spAutoFit/>
            </a:bodyPr>
            <a:lstStyle/>
            <a:p>
              <a:pPr algn="ctr">
                <a:lnSpc>
                  <a:spcPts val="4069"/>
                </a:lnSpc>
                <a:spcBef>
                  <a:spcPct val="0"/>
                </a:spcBef>
              </a:pPr>
              <a:r>
                <a:rPr lang="en-US" sz="2906" spc="206">
                  <a:solidFill>
                    <a:srgbClr val="EC008C"/>
                  </a:solidFill>
                  <a:latin typeface="Le Petit Cochon"/>
                  <a:ea typeface="Le Petit Cochon"/>
                  <a:cs typeface="Le Petit Cochon"/>
                  <a:sym typeface="Le Petit Cochon"/>
                </a:rPr>
                <a:t>DEPTFORD CREEK</a:t>
              </a:r>
            </a:p>
          </p:txBody>
        </p:sp>
        <p:sp>
          <p:nvSpPr>
            <p:cNvPr name="Freeform 7" id="7"/>
            <p:cNvSpPr/>
            <p:nvPr/>
          </p:nvSpPr>
          <p:spPr>
            <a:xfrm flipH="false" flipV="false" rot="2700000">
              <a:off x="336249" y="1110535"/>
              <a:ext cx="1163922" cy="771099"/>
            </a:xfrm>
            <a:custGeom>
              <a:avLst/>
              <a:gdLst/>
              <a:ahLst/>
              <a:cxnLst/>
              <a:rect r="r" b="b" t="t" l="l"/>
              <a:pathLst>
                <a:path h="771099" w="1163922">
                  <a:moveTo>
                    <a:pt x="0" y="0"/>
                  </a:moveTo>
                  <a:lnTo>
                    <a:pt x="1163922" y="0"/>
                  </a:lnTo>
                  <a:lnTo>
                    <a:pt x="1163922" y="771099"/>
                  </a:lnTo>
                  <a:lnTo>
                    <a:pt x="0" y="771099"/>
                  </a:lnTo>
                  <a:lnTo>
                    <a:pt x="0" y="0"/>
                  </a:lnTo>
                  <a:close/>
                </a:path>
              </a:pathLst>
            </a:custGeom>
            <a:blipFill>
              <a:blip r:embed="rId5"/>
              <a:stretch>
                <a:fillRect l="0" t="0" r="0" b="0"/>
              </a:stretch>
            </a:blipFill>
          </p:spPr>
        </p:sp>
        <p:sp>
          <p:nvSpPr>
            <p:cNvPr name="Freeform 8" id="8"/>
            <p:cNvSpPr/>
            <p:nvPr/>
          </p:nvSpPr>
          <p:spPr>
            <a:xfrm flipH="false" flipV="false" rot="-2274067">
              <a:off x="5362289" y="1361370"/>
              <a:ext cx="673090" cy="440874"/>
            </a:xfrm>
            <a:custGeom>
              <a:avLst/>
              <a:gdLst/>
              <a:ahLst/>
              <a:cxnLst/>
              <a:rect r="r" b="b" t="t" l="l"/>
              <a:pathLst>
                <a:path h="440874" w="673090">
                  <a:moveTo>
                    <a:pt x="0" y="0"/>
                  </a:moveTo>
                  <a:lnTo>
                    <a:pt x="673089" y="0"/>
                  </a:lnTo>
                  <a:lnTo>
                    <a:pt x="673089" y="440874"/>
                  </a:lnTo>
                  <a:lnTo>
                    <a:pt x="0" y="440874"/>
                  </a:lnTo>
                  <a:lnTo>
                    <a:pt x="0" y="0"/>
                  </a:lnTo>
                  <a:close/>
                </a:path>
              </a:pathLst>
            </a:custGeom>
            <a:blipFill>
              <a:blip r:embed="rId6"/>
              <a:stretch>
                <a:fillRect l="0" t="0" r="0" b="0"/>
              </a:stretch>
            </a:blipFill>
          </p:spPr>
        </p:sp>
      </p:grpSp>
      <p:grpSp>
        <p:nvGrpSpPr>
          <p:cNvPr name="Group 9" id="9"/>
          <p:cNvGrpSpPr/>
          <p:nvPr/>
        </p:nvGrpSpPr>
        <p:grpSpPr>
          <a:xfrm rot="0">
            <a:off x="5019936" y="4349748"/>
            <a:ext cx="4092174" cy="1987185"/>
            <a:chOff x="0" y="0"/>
            <a:chExt cx="5456233" cy="2649580"/>
          </a:xfrm>
        </p:grpSpPr>
        <p:grpSp>
          <p:nvGrpSpPr>
            <p:cNvPr name="Group 10" id="10"/>
            <p:cNvGrpSpPr/>
            <p:nvPr/>
          </p:nvGrpSpPr>
          <p:grpSpPr>
            <a:xfrm rot="0">
              <a:off x="0" y="347561"/>
              <a:ext cx="5456233" cy="2302019"/>
              <a:chOff x="0" y="0"/>
              <a:chExt cx="2143520" cy="904365"/>
            </a:xfrm>
          </p:grpSpPr>
          <p:sp>
            <p:nvSpPr>
              <p:cNvPr name="Freeform 11" id="11"/>
              <p:cNvSpPr/>
              <p:nvPr/>
            </p:nvSpPr>
            <p:spPr>
              <a:xfrm flipH="false" flipV="false" rot="0">
                <a:off x="0" y="0"/>
                <a:ext cx="2143520" cy="904364"/>
              </a:xfrm>
              <a:custGeom>
                <a:avLst/>
                <a:gdLst/>
                <a:ahLst/>
                <a:cxnLst/>
                <a:rect r="r" b="b" t="t" l="l"/>
                <a:pathLst>
                  <a:path h="904364" w="2143520">
                    <a:moveTo>
                      <a:pt x="47892" y="0"/>
                    </a:moveTo>
                    <a:lnTo>
                      <a:pt x="2095628" y="0"/>
                    </a:lnTo>
                    <a:cubicBezTo>
                      <a:pt x="2122078" y="0"/>
                      <a:pt x="2143520" y="21442"/>
                      <a:pt x="2143520" y="47892"/>
                    </a:cubicBezTo>
                    <a:lnTo>
                      <a:pt x="2143520" y="856472"/>
                    </a:lnTo>
                    <a:cubicBezTo>
                      <a:pt x="2143520" y="882922"/>
                      <a:pt x="2122078" y="904364"/>
                      <a:pt x="2095628" y="904364"/>
                    </a:cubicBezTo>
                    <a:lnTo>
                      <a:pt x="47892" y="904364"/>
                    </a:lnTo>
                    <a:cubicBezTo>
                      <a:pt x="21442" y="904364"/>
                      <a:pt x="0" y="882922"/>
                      <a:pt x="0" y="856472"/>
                    </a:cubicBezTo>
                    <a:lnTo>
                      <a:pt x="0" y="47892"/>
                    </a:lnTo>
                    <a:cubicBezTo>
                      <a:pt x="0" y="21442"/>
                      <a:pt x="21442" y="0"/>
                      <a:pt x="47892" y="0"/>
                    </a:cubicBezTo>
                    <a:close/>
                  </a:path>
                </a:pathLst>
              </a:custGeom>
              <a:solidFill>
                <a:srgbClr val="FFFFFF"/>
              </a:solidFill>
              <a:ln w="38100" cap="rnd">
                <a:solidFill>
                  <a:srgbClr val="EC008C"/>
                </a:solidFill>
                <a:prstDash val="solid"/>
                <a:round/>
              </a:ln>
            </p:spPr>
          </p:sp>
          <p:sp>
            <p:nvSpPr>
              <p:cNvPr name="TextBox 12" id="12"/>
              <p:cNvSpPr txBox="true"/>
              <p:nvPr/>
            </p:nvSpPr>
            <p:spPr>
              <a:xfrm>
                <a:off x="0" y="-76200"/>
                <a:ext cx="2143520" cy="980565"/>
              </a:xfrm>
              <a:prstGeom prst="rect">
                <a:avLst/>
              </a:prstGeom>
            </p:spPr>
            <p:txBody>
              <a:bodyPr anchor="ctr" rtlCol="false" tIns="50800" lIns="50800" bIns="50800" rIns="50800"/>
              <a:lstStyle/>
              <a:p>
                <a:pPr algn="ctr">
                  <a:lnSpc>
                    <a:spcPts val="2168"/>
                  </a:lnSpc>
                </a:pPr>
              </a:p>
            </p:txBody>
          </p:sp>
        </p:grpSp>
        <p:grpSp>
          <p:nvGrpSpPr>
            <p:cNvPr name="Group 13" id="13"/>
            <p:cNvGrpSpPr/>
            <p:nvPr/>
          </p:nvGrpSpPr>
          <p:grpSpPr>
            <a:xfrm rot="0">
              <a:off x="269532" y="0"/>
              <a:ext cx="4052373" cy="526556"/>
              <a:chOff x="0" y="0"/>
              <a:chExt cx="1592004" cy="206861"/>
            </a:xfrm>
          </p:grpSpPr>
          <p:sp>
            <p:nvSpPr>
              <p:cNvPr name="Freeform 14" id="14"/>
              <p:cNvSpPr/>
              <p:nvPr/>
            </p:nvSpPr>
            <p:spPr>
              <a:xfrm flipH="false" flipV="false" rot="0">
                <a:off x="0" y="0"/>
                <a:ext cx="1592004" cy="206861"/>
              </a:xfrm>
              <a:custGeom>
                <a:avLst/>
                <a:gdLst/>
                <a:ahLst/>
                <a:cxnLst/>
                <a:rect r="r" b="b" t="t" l="l"/>
                <a:pathLst>
                  <a:path h="206861" w="1592004">
                    <a:moveTo>
                      <a:pt x="64483" y="0"/>
                    </a:moveTo>
                    <a:lnTo>
                      <a:pt x="1527521" y="0"/>
                    </a:lnTo>
                    <a:cubicBezTo>
                      <a:pt x="1563134" y="0"/>
                      <a:pt x="1592004" y="28870"/>
                      <a:pt x="1592004" y="64483"/>
                    </a:cubicBezTo>
                    <a:lnTo>
                      <a:pt x="1592004" y="142378"/>
                    </a:lnTo>
                    <a:cubicBezTo>
                      <a:pt x="1592004" y="177991"/>
                      <a:pt x="1563134" y="206861"/>
                      <a:pt x="1527521" y="206861"/>
                    </a:cubicBezTo>
                    <a:lnTo>
                      <a:pt x="64483" y="206861"/>
                    </a:lnTo>
                    <a:cubicBezTo>
                      <a:pt x="28870" y="206861"/>
                      <a:pt x="0" y="177991"/>
                      <a:pt x="0" y="142378"/>
                    </a:cubicBezTo>
                    <a:lnTo>
                      <a:pt x="0" y="64483"/>
                    </a:lnTo>
                    <a:cubicBezTo>
                      <a:pt x="0" y="28870"/>
                      <a:pt x="28870" y="0"/>
                      <a:pt x="64483" y="0"/>
                    </a:cubicBezTo>
                    <a:close/>
                  </a:path>
                </a:pathLst>
              </a:custGeom>
              <a:solidFill>
                <a:srgbClr val="FFFFFF"/>
              </a:solidFill>
              <a:ln w="38100" cap="rnd">
                <a:solidFill>
                  <a:srgbClr val="FFFFFF"/>
                </a:solidFill>
                <a:prstDash val="solid"/>
                <a:round/>
              </a:ln>
            </p:spPr>
          </p:sp>
          <p:sp>
            <p:nvSpPr>
              <p:cNvPr name="TextBox 15" id="15"/>
              <p:cNvSpPr txBox="true"/>
              <p:nvPr/>
            </p:nvSpPr>
            <p:spPr>
              <a:xfrm>
                <a:off x="0" y="-76200"/>
                <a:ext cx="1592004" cy="283061"/>
              </a:xfrm>
              <a:prstGeom prst="rect">
                <a:avLst/>
              </a:prstGeom>
            </p:spPr>
            <p:txBody>
              <a:bodyPr anchor="ctr" rtlCol="false" tIns="50800" lIns="50800" bIns="50800" rIns="50800"/>
              <a:lstStyle/>
              <a:p>
                <a:pPr algn="ctr">
                  <a:lnSpc>
                    <a:spcPts val="2168"/>
                  </a:lnSpc>
                </a:pPr>
              </a:p>
            </p:txBody>
          </p:sp>
        </p:grpSp>
        <p:sp>
          <p:nvSpPr>
            <p:cNvPr name="TextBox 16" id="16"/>
            <p:cNvSpPr txBox="true"/>
            <p:nvPr/>
          </p:nvSpPr>
          <p:spPr>
            <a:xfrm rot="0">
              <a:off x="411473" y="111371"/>
              <a:ext cx="3768491" cy="486681"/>
            </a:xfrm>
            <a:prstGeom prst="rect">
              <a:avLst/>
            </a:prstGeom>
          </p:spPr>
          <p:txBody>
            <a:bodyPr anchor="t" rtlCol="false" tIns="0" lIns="0" bIns="0" rIns="0">
              <a:spAutoFit/>
            </a:bodyPr>
            <a:lstStyle/>
            <a:p>
              <a:pPr algn="ctr">
                <a:lnSpc>
                  <a:spcPts val="2718"/>
                </a:lnSpc>
                <a:spcBef>
                  <a:spcPct val="0"/>
                </a:spcBef>
              </a:pPr>
              <a:r>
                <a:rPr lang="en-US" b="true" sz="1941">
                  <a:solidFill>
                    <a:srgbClr val="EC008C"/>
                  </a:solidFill>
                  <a:latin typeface="Agrandir Bold"/>
                  <a:ea typeface="Agrandir Bold"/>
                  <a:cs typeface="Agrandir Bold"/>
                  <a:sym typeface="Agrandir Bold"/>
                </a:rPr>
                <a:t>The Tidal Creek</a:t>
              </a:r>
            </a:p>
          </p:txBody>
        </p:sp>
        <p:sp>
          <p:nvSpPr>
            <p:cNvPr name="TextBox 17" id="17"/>
            <p:cNvSpPr txBox="true"/>
            <p:nvPr/>
          </p:nvSpPr>
          <p:spPr>
            <a:xfrm rot="0">
              <a:off x="269532" y="528313"/>
              <a:ext cx="4917169" cy="1971451"/>
            </a:xfrm>
            <a:prstGeom prst="rect">
              <a:avLst/>
            </a:prstGeom>
          </p:spPr>
          <p:txBody>
            <a:bodyPr anchor="t" rtlCol="false" tIns="0" lIns="0" bIns="0" rIns="0">
              <a:spAutoFit/>
            </a:bodyPr>
            <a:lstStyle/>
            <a:p>
              <a:pPr algn="just">
                <a:lnSpc>
                  <a:spcPts val="1715"/>
                </a:lnSpc>
                <a:spcBef>
                  <a:spcPct val="0"/>
                </a:spcBef>
              </a:pPr>
              <a:r>
                <a:rPr lang="en-US" sz="1225">
                  <a:solidFill>
                    <a:srgbClr val="000000"/>
                  </a:solidFill>
                  <a:latin typeface="Agrandir"/>
                  <a:ea typeface="Agrandir"/>
                  <a:cs typeface="Agrandir"/>
                  <a:sym typeface="Agrandir"/>
                </a:rPr>
                <a:t>Deptford Creek flows into the River Thames, and the River Thames flows </a:t>
              </a:r>
              <a:r>
                <a:rPr lang="en-US" sz="1225">
                  <a:solidFill>
                    <a:srgbClr val="000000"/>
                  </a:solidFill>
                  <a:latin typeface="Agrandir"/>
                  <a:ea typeface="Agrandir"/>
                  <a:cs typeface="Agrandir"/>
                  <a:sym typeface="Agrandir"/>
                </a:rPr>
                <a:t>out into the North Sea. This means the tide is constantly going in and out of Deptford Creek. Watch our timelapse videos to see the changes that happen with the tide.</a:t>
              </a:r>
            </a:p>
            <a:p>
              <a:pPr algn="just">
                <a:lnSpc>
                  <a:spcPts val="1715"/>
                </a:lnSpc>
                <a:spcBef>
                  <a:spcPct val="0"/>
                </a:spcBef>
              </a:pPr>
            </a:p>
            <a:p>
              <a:pPr algn="ctr">
                <a:lnSpc>
                  <a:spcPts val="1715"/>
                </a:lnSpc>
                <a:spcBef>
                  <a:spcPct val="0"/>
                </a:spcBef>
              </a:pPr>
              <a:r>
                <a:rPr lang="en-US" b="true" sz="1225" u="sng">
                  <a:solidFill>
                    <a:srgbClr val="56BECD"/>
                  </a:solidFill>
                  <a:latin typeface="Agrandir Bold"/>
                  <a:ea typeface="Agrandir Bold"/>
                  <a:cs typeface="Agrandir Bold"/>
                  <a:sym typeface="Agrandir Bold"/>
                  <a:hlinkClick r:id="rId7" tooltip="https://youtu.be/ELTPs7-UkmA?si=BswjJe61Fjc5Fe9X"/>
                </a:rPr>
                <a:t>RISING TIDE </a:t>
              </a:r>
              <a:r>
                <a:rPr lang="en-US" b="true" sz="1225">
                  <a:solidFill>
                    <a:srgbClr val="56BECD"/>
                  </a:solidFill>
                  <a:latin typeface="Agrandir Bold"/>
                  <a:ea typeface="Agrandir Bold"/>
                  <a:cs typeface="Agrandir Bold"/>
                  <a:sym typeface="Agrandir Bold"/>
                </a:rPr>
                <a:t>       </a:t>
              </a:r>
              <a:r>
                <a:rPr lang="en-US" b="true" sz="1225" u="sng">
                  <a:solidFill>
                    <a:srgbClr val="56BECD"/>
                  </a:solidFill>
                  <a:latin typeface="Agrandir Bold"/>
                  <a:ea typeface="Agrandir Bold"/>
                  <a:cs typeface="Agrandir Bold"/>
                  <a:sym typeface="Agrandir Bold"/>
                  <a:hlinkClick r:id="rId8" tooltip="https://youtu.be/qamds-wRUYM?si=YqO9VXZMfcKcGN-Q"/>
                </a:rPr>
                <a:t>FALLING TIDE</a:t>
              </a:r>
            </a:p>
          </p:txBody>
        </p:sp>
      </p:grpSp>
      <p:grpSp>
        <p:nvGrpSpPr>
          <p:cNvPr name="Group 18" id="18"/>
          <p:cNvGrpSpPr/>
          <p:nvPr/>
        </p:nvGrpSpPr>
        <p:grpSpPr>
          <a:xfrm rot="0">
            <a:off x="731520" y="1770346"/>
            <a:ext cx="8496285" cy="2765693"/>
            <a:chOff x="0" y="0"/>
            <a:chExt cx="11328380" cy="3687591"/>
          </a:xfrm>
        </p:grpSpPr>
        <p:grpSp>
          <p:nvGrpSpPr>
            <p:cNvPr name="Group 19" id="19"/>
            <p:cNvGrpSpPr/>
            <p:nvPr/>
          </p:nvGrpSpPr>
          <p:grpSpPr>
            <a:xfrm rot="0">
              <a:off x="113162" y="2508956"/>
              <a:ext cx="5263343" cy="1178635"/>
              <a:chOff x="0" y="0"/>
              <a:chExt cx="2067742" cy="463035"/>
            </a:xfrm>
          </p:grpSpPr>
          <p:sp>
            <p:nvSpPr>
              <p:cNvPr name="Freeform 20" id="20"/>
              <p:cNvSpPr/>
              <p:nvPr/>
            </p:nvSpPr>
            <p:spPr>
              <a:xfrm flipH="false" flipV="false" rot="0">
                <a:off x="0" y="0"/>
                <a:ext cx="2067742" cy="463035"/>
              </a:xfrm>
              <a:custGeom>
                <a:avLst/>
                <a:gdLst/>
                <a:ahLst/>
                <a:cxnLst/>
                <a:rect r="r" b="b" t="t" l="l"/>
                <a:pathLst>
                  <a:path h="463035" w="2067742">
                    <a:moveTo>
                      <a:pt x="49647" y="0"/>
                    </a:moveTo>
                    <a:lnTo>
                      <a:pt x="2018095" y="0"/>
                    </a:lnTo>
                    <a:cubicBezTo>
                      <a:pt x="2045514" y="0"/>
                      <a:pt x="2067742" y="22228"/>
                      <a:pt x="2067742" y="49647"/>
                    </a:cubicBezTo>
                    <a:lnTo>
                      <a:pt x="2067742" y="413388"/>
                    </a:lnTo>
                    <a:cubicBezTo>
                      <a:pt x="2067742" y="440807"/>
                      <a:pt x="2045514" y="463035"/>
                      <a:pt x="2018095" y="463035"/>
                    </a:cubicBezTo>
                    <a:lnTo>
                      <a:pt x="49647" y="463035"/>
                    </a:lnTo>
                    <a:cubicBezTo>
                      <a:pt x="22228" y="463035"/>
                      <a:pt x="0" y="440807"/>
                      <a:pt x="0" y="413388"/>
                    </a:cubicBezTo>
                    <a:lnTo>
                      <a:pt x="0" y="49647"/>
                    </a:lnTo>
                    <a:cubicBezTo>
                      <a:pt x="0" y="22228"/>
                      <a:pt x="22228" y="0"/>
                      <a:pt x="49647" y="0"/>
                    </a:cubicBezTo>
                    <a:close/>
                  </a:path>
                </a:pathLst>
              </a:custGeom>
              <a:ln w="38100" cap="rnd">
                <a:solidFill>
                  <a:srgbClr val="000000"/>
                </a:solidFill>
                <a:prstDash val="solid"/>
                <a:round/>
              </a:ln>
            </p:spPr>
          </p:sp>
          <p:sp>
            <p:nvSpPr>
              <p:cNvPr name="TextBox 21" id="21"/>
              <p:cNvSpPr txBox="true"/>
              <p:nvPr/>
            </p:nvSpPr>
            <p:spPr>
              <a:xfrm>
                <a:off x="0" y="-76200"/>
                <a:ext cx="2067742" cy="539235"/>
              </a:xfrm>
              <a:prstGeom prst="rect">
                <a:avLst/>
              </a:prstGeom>
            </p:spPr>
            <p:txBody>
              <a:bodyPr anchor="ctr" rtlCol="false" tIns="50800" lIns="50800" bIns="50800" rIns="50800"/>
              <a:lstStyle/>
              <a:p>
                <a:pPr algn="ctr">
                  <a:lnSpc>
                    <a:spcPts val="2028"/>
                  </a:lnSpc>
                </a:pPr>
              </a:p>
            </p:txBody>
          </p:sp>
        </p:grpSp>
        <p:sp>
          <p:nvSpPr>
            <p:cNvPr name="Freeform 22" id="22"/>
            <p:cNvSpPr/>
            <p:nvPr/>
          </p:nvSpPr>
          <p:spPr>
            <a:xfrm flipH="false" flipV="false" rot="-67068">
              <a:off x="246348" y="1625589"/>
              <a:ext cx="1908230" cy="996663"/>
            </a:xfrm>
            <a:custGeom>
              <a:avLst/>
              <a:gdLst/>
              <a:ahLst/>
              <a:cxnLst/>
              <a:rect r="r" b="b" t="t" l="l"/>
              <a:pathLst>
                <a:path h="996663" w="1908230">
                  <a:moveTo>
                    <a:pt x="0" y="0"/>
                  </a:moveTo>
                  <a:lnTo>
                    <a:pt x="1908230" y="0"/>
                  </a:lnTo>
                  <a:lnTo>
                    <a:pt x="1908230" y="996663"/>
                  </a:lnTo>
                  <a:lnTo>
                    <a:pt x="0" y="996663"/>
                  </a:lnTo>
                  <a:lnTo>
                    <a:pt x="0" y="0"/>
                  </a:lnTo>
                  <a:close/>
                </a:path>
              </a:pathLst>
            </a:custGeom>
            <a:blipFill>
              <a:blip r:embed="rId9"/>
              <a:stretch>
                <a:fillRect l="0" t="-36277" r="0" b="-36277"/>
              </a:stretch>
            </a:blipFill>
          </p:spPr>
        </p:sp>
        <p:grpSp>
          <p:nvGrpSpPr>
            <p:cNvPr name="Group 23" id="23"/>
            <p:cNvGrpSpPr/>
            <p:nvPr/>
          </p:nvGrpSpPr>
          <p:grpSpPr>
            <a:xfrm rot="0">
              <a:off x="686542" y="881971"/>
              <a:ext cx="10250489" cy="819140"/>
              <a:chOff x="0" y="0"/>
              <a:chExt cx="4026978" cy="321805"/>
            </a:xfrm>
          </p:grpSpPr>
          <p:sp>
            <p:nvSpPr>
              <p:cNvPr name="Freeform 24" id="24"/>
              <p:cNvSpPr/>
              <p:nvPr/>
            </p:nvSpPr>
            <p:spPr>
              <a:xfrm flipH="false" flipV="false" rot="0">
                <a:off x="0" y="0"/>
                <a:ext cx="4026978" cy="321805"/>
              </a:xfrm>
              <a:custGeom>
                <a:avLst/>
                <a:gdLst/>
                <a:ahLst/>
                <a:cxnLst/>
                <a:rect r="r" b="b" t="t" l="l"/>
                <a:pathLst>
                  <a:path h="321805" w="4026978">
                    <a:moveTo>
                      <a:pt x="25492" y="0"/>
                    </a:moveTo>
                    <a:lnTo>
                      <a:pt x="4001485" y="0"/>
                    </a:lnTo>
                    <a:cubicBezTo>
                      <a:pt x="4015565" y="0"/>
                      <a:pt x="4026978" y="11413"/>
                      <a:pt x="4026978" y="25492"/>
                    </a:cubicBezTo>
                    <a:lnTo>
                      <a:pt x="4026978" y="296313"/>
                    </a:lnTo>
                    <a:cubicBezTo>
                      <a:pt x="4026978" y="310392"/>
                      <a:pt x="4015565" y="321805"/>
                      <a:pt x="4001485" y="321805"/>
                    </a:cubicBezTo>
                    <a:lnTo>
                      <a:pt x="25492" y="321805"/>
                    </a:lnTo>
                    <a:cubicBezTo>
                      <a:pt x="11413" y="321805"/>
                      <a:pt x="0" y="310392"/>
                      <a:pt x="0" y="296313"/>
                    </a:cubicBezTo>
                    <a:lnTo>
                      <a:pt x="0" y="25492"/>
                    </a:lnTo>
                    <a:cubicBezTo>
                      <a:pt x="0" y="11413"/>
                      <a:pt x="11413" y="0"/>
                      <a:pt x="25492" y="0"/>
                    </a:cubicBezTo>
                    <a:close/>
                  </a:path>
                </a:pathLst>
              </a:custGeom>
              <a:solidFill>
                <a:srgbClr val="FFFFFF"/>
              </a:solidFill>
              <a:ln w="38100" cap="rnd">
                <a:solidFill>
                  <a:srgbClr val="56BECD"/>
                </a:solidFill>
                <a:prstDash val="solid"/>
                <a:round/>
              </a:ln>
            </p:spPr>
          </p:sp>
          <p:sp>
            <p:nvSpPr>
              <p:cNvPr name="TextBox 25" id="25"/>
              <p:cNvSpPr txBox="true"/>
              <p:nvPr/>
            </p:nvSpPr>
            <p:spPr>
              <a:xfrm>
                <a:off x="0" y="-76200"/>
                <a:ext cx="4026978" cy="398005"/>
              </a:xfrm>
              <a:prstGeom prst="rect">
                <a:avLst/>
              </a:prstGeom>
            </p:spPr>
            <p:txBody>
              <a:bodyPr anchor="ctr" rtlCol="false" tIns="50800" lIns="50800" bIns="50800" rIns="50800"/>
              <a:lstStyle/>
              <a:p>
                <a:pPr algn="ctr">
                  <a:lnSpc>
                    <a:spcPts val="2028"/>
                  </a:lnSpc>
                </a:pPr>
              </a:p>
            </p:txBody>
          </p:sp>
        </p:grpSp>
        <p:grpSp>
          <p:nvGrpSpPr>
            <p:cNvPr name="Group 26" id="26"/>
            <p:cNvGrpSpPr/>
            <p:nvPr/>
          </p:nvGrpSpPr>
          <p:grpSpPr>
            <a:xfrm rot="0">
              <a:off x="0" y="0"/>
              <a:ext cx="6605897" cy="990365"/>
              <a:chOff x="0" y="0"/>
              <a:chExt cx="2595174" cy="389072"/>
            </a:xfrm>
          </p:grpSpPr>
          <p:sp>
            <p:nvSpPr>
              <p:cNvPr name="Freeform 27" id="27"/>
              <p:cNvSpPr/>
              <p:nvPr/>
            </p:nvSpPr>
            <p:spPr>
              <a:xfrm flipH="false" flipV="false" rot="0">
                <a:off x="0" y="0"/>
                <a:ext cx="2595174" cy="389072"/>
              </a:xfrm>
              <a:custGeom>
                <a:avLst/>
                <a:gdLst/>
                <a:ahLst/>
                <a:cxnLst/>
                <a:rect r="r" b="b" t="t" l="l"/>
                <a:pathLst>
                  <a:path h="389072" w="2595174">
                    <a:moveTo>
                      <a:pt x="39557" y="0"/>
                    </a:moveTo>
                    <a:lnTo>
                      <a:pt x="2555617" y="0"/>
                    </a:lnTo>
                    <a:cubicBezTo>
                      <a:pt x="2566108" y="0"/>
                      <a:pt x="2576169" y="4168"/>
                      <a:pt x="2583588" y="11586"/>
                    </a:cubicBezTo>
                    <a:cubicBezTo>
                      <a:pt x="2591006" y="19004"/>
                      <a:pt x="2595174" y="29066"/>
                      <a:pt x="2595174" y="39557"/>
                    </a:cubicBezTo>
                    <a:lnTo>
                      <a:pt x="2595174" y="349515"/>
                    </a:lnTo>
                    <a:cubicBezTo>
                      <a:pt x="2595174" y="360006"/>
                      <a:pt x="2591006" y="370068"/>
                      <a:pt x="2583588" y="377486"/>
                    </a:cubicBezTo>
                    <a:cubicBezTo>
                      <a:pt x="2576169" y="384904"/>
                      <a:pt x="2566108" y="389072"/>
                      <a:pt x="2555617" y="389072"/>
                    </a:cubicBezTo>
                    <a:lnTo>
                      <a:pt x="39557" y="389072"/>
                    </a:lnTo>
                    <a:cubicBezTo>
                      <a:pt x="17710" y="389072"/>
                      <a:pt x="0" y="371362"/>
                      <a:pt x="0" y="349515"/>
                    </a:cubicBezTo>
                    <a:lnTo>
                      <a:pt x="0" y="39557"/>
                    </a:lnTo>
                    <a:cubicBezTo>
                      <a:pt x="0" y="17710"/>
                      <a:pt x="17710" y="0"/>
                      <a:pt x="39557" y="0"/>
                    </a:cubicBezTo>
                    <a:close/>
                  </a:path>
                </a:pathLst>
              </a:custGeom>
              <a:solidFill>
                <a:srgbClr val="FFFFFF"/>
              </a:solidFill>
              <a:ln w="38100" cap="rnd">
                <a:solidFill>
                  <a:srgbClr val="EC008C"/>
                </a:solidFill>
                <a:prstDash val="solid"/>
                <a:round/>
              </a:ln>
            </p:spPr>
          </p:sp>
          <p:sp>
            <p:nvSpPr>
              <p:cNvPr name="TextBox 28" id="28"/>
              <p:cNvSpPr txBox="true"/>
              <p:nvPr/>
            </p:nvSpPr>
            <p:spPr>
              <a:xfrm>
                <a:off x="0" y="-76200"/>
                <a:ext cx="2595174" cy="465272"/>
              </a:xfrm>
              <a:prstGeom prst="rect">
                <a:avLst/>
              </a:prstGeom>
            </p:spPr>
            <p:txBody>
              <a:bodyPr anchor="ctr" rtlCol="false" tIns="50800" lIns="50800" bIns="50800" rIns="50800"/>
              <a:lstStyle/>
              <a:p>
                <a:pPr algn="ctr">
                  <a:lnSpc>
                    <a:spcPts val="2028"/>
                  </a:lnSpc>
                </a:pPr>
              </a:p>
            </p:txBody>
          </p:sp>
        </p:grpSp>
        <p:sp>
          <p:nvSpPr>
            <p:cNvPr name="Freeform 29" id="29"/>
            <p:cNvSpPr/>
            <p:nvPr/>
          </p:nvSpPr>
          <p:spPr>
            <a:xfrm flipH="false" flipV="false" rot="0">
              <a:off x="8197893" y="1546351"/>
              <a:ext cx="1388318" cy="869120"/>
            </a:xfrm>
            <a:custGeom>
              <a:avLst/>
              <a:gdLst/>
              <a:ahLst/>
              <a:cxnLst/>
              <a:rect r="r" b="b" t="t" l="l"/>
              <a:pathLst>
                <a:path h="869120" w="1388318">
                  <a:moveTo>
                    <a:pt x="0" y="0"/>
                  </a:moveTo>
                  <a:lnTo>
                    <a:pt x="1388318" y="0"/>
                  </a:lnTo>
                  <a:lnTo>
                    <a:pt x="1388318" y="869120"/>
                  </a:lnTo>
                  <a:lnTo>
                    <a:pt x="0" y="869120"/>
                  </a:lnTo>
                  <a:lnTo>
                    <a:pt x="0" y="0"/>
                  </a:lnTo>
                  <a:close/>
                </a:path>
              </a:pathLst>
            </a:custGeom>
            <a:blipFill>
              <a:blip r:embed="rId10"/>
              <a:stretch>
                <a:fillRect l="0" t="-35650" r="0" b="-35650"/>
              </a:stretch>
            </a:blipFill>
          </p:spPr>
        </p:sp>
        <p:sp>
          <p:nvSpPr>
            <p:cNvPr name="Freeform 30" id="30"/>
            <p:cNvSpPr/>
            <p:nvPr/>
          </p:nvSpPr>
          <p:spPr>
            <a:xfrm flipH="false" flipV="false" rot="0">
              <a:off x="3601037" y="1564999"/>
              <a:ext cx="3324613" cy="900046"/>
            </a:xfrm>
            <a:custGeom>
              <a:avLst/>
              <a:gdLst/>
              <a:ahLst/>
              <a:cxnLst/>
              <a:rect r="r" b="b" t="t" l="l"/>
              <a:pathLst>
                <a:path h="900046" w="3324613">
                  <a:moveTo>
                    <a:pt x="0" y="0"/>
                  </a:moveTo>
                  <a:lnTo>
                    <a:pt x="3324613" y="0"/>
                  </a:lnTo>
                  <a:lnTo>
                    <a:pt x="3324613" y="900046"/>
                  </a:lnTo>
                  <a:lnTo>
                    <a:pt x="0" y="900046"/>
                  </a:lnTo>
                  <a:lnTo>
                    <a:pt x="0" y="0"/>
                  </a:lnTo>
                  <a:close/>
                </a:path>
              </a:pathLst>
            </a:custGeom>
            <a:blipFill>
              <a:blip r:embed="rId11"/>
              <a:stretch>
                <a:fillRect l="0" t="-35650" r="0" b="-35650"/>
              </a:stretch>
            </a:blipFill>
          </p:spPr>
        </p:sp>
        <p:sp>
          <p:nvSpPr>
            <p:cNvPr name="TextBox 31" id="31"/>
            <p:cNvSpPr txBox="true"/>
            <p:nvPr/>
          </p:nvSpPr>
          <p:spPr>
            <a:xfrm rot="0">
              <a:off x="276424" y="33112"/>
              <a:ext cx="6649225" cy="1348520"/>
            </a:xfrm>
            <a:prstGeom prst="rect">
              <a:avLst/>
            </a:prstGeom>
          </p:spPr>
          <p:txBody>
            <a:bodyPr anchor="t" rtlCol="false" tIns="0" lIns="0" bIns="0" rIns="0">
              <a:spAutoFit/>
            </a:bodyPr>
            <a:lstStyle/>
            <a:p>
              <a:pPr algn="l">
                <a:lnSpc>
                  <a:spcPts val="2004"/>
                </a:lnSpc>
              </a:pPr>
              <a:r>
                <a:rPr lang="en-US" sz="1431">
                  <a:solidFill>
                    <a:srgbClr val="000000"/>
                  </a:solidFill>
                  <a:latin typeface="Agrandir"/>
                  <a:ea typeface="Agrandir"/>
                  <a:cs typeface="Agrandir"/>
                  <a:sym typeface="Agrandir"/>
                </a:rPr>
                <a:t>Complete our </a:t>
              </a:r>
              <a:r>
                <a:rPr lang="en-US" sz="1431" b="true">
                  <a:solidFill>
                    <a:srgbClr val="609C00"/>
                  </a:solidFill>
                  <a:latin typeface="Agrandir Bold"/>
                  <a:ea typeface="Agrandir Bold"/>
                  <a:cs typeface="Agrandir Bold"/>
                  <a:sym typeface="Agrandir Bold"/>
                </a:rPr>
                <a:t>Creekside Challenge</a:t>
              </a:r>
            </a:p>
            <a:p>
              <a:pPr algn="l">
                <a:lnSpc>
                  <a:spcPts val="2004"/>
                </a:lnSpc>
              </a:pPr>
              <a:r>
                <a:rPr lang="en-US" sz="1431">
                  <a:solidFill>
                    <a:srgbClr val="609C00"/>
                  </a:solidFill>
                  <a:latin typeface="Agrandir"/>
                  <a:ea typeface="Agrandir"/>
                  <a:cs typeface="Agrandir"/>
                  <a:sym typeface="Agrandir"/>
                </a:rPr>
                <a:t>      </a:t>
              </a:r>
              <a:r>
                <a:rPr lang="en-US" sz="1431">
                  <a:solidFill>
                    <a:srgbClr val="609C00"/>
                  </a:solidFill>
                  <a:latin typeface="Agrandir"/>
                  <a:ea typeface="Agrandir"/>
                  <a:cs typeface="Agrandir"/>
                  <a:sym typeface="Agrandir"/>
                  <a:hlinkClick r:id="rId12" tooltip="https://youtu.be/5lJVN3QBW_I?si=fKA9jDCw1KXjh27Y"/>
                </a:rPr>
                <a:t>1)</a:t>
              </a:r>
              <a:r>
                <a:rPr lang="en-US" sz="1431">
                  <a:solidFill>
                    <a:srgbClr val="000000"/>
                  </a:solidFill>
                  <a:latin typeface="Agrandir"/>
                  <a:ea typeface="Agrandir"/>
                  <a:cs typeface="Agrandir"/>
                  <a:sym typeface="Agrandir"/>
                </a:rPr>
                <a:t> </a:t>
              </a:r>
              <a:r>
                <a:rPr lang="en-US" sz="1431" u="sng">
                  <a:solidFill>
                    <a:srgbClr val="000000"/>
                  </a:solidFill>
                  <a:latin typeface="Agrandir"/>
                  <a:ea typeface="Agrandir"/>
                  <a:cs typeface="Agrandir"/>
                  <a:sym typeface="Agrandir"/>
                  <a:hlinkClick r:id="rId13" tooltip="https://youtu.be/5lJVN3QBW_I?si=fKA9jDCw1KXjh27Y"/>
                </a:rPr>
                <a:t>Introduction Video</a:t>
              </a:r>
            </a:p>
            <a:p>
              <a:pPr algn="l">
                <a:lnSpc>
                  <a:spcPts val="2004"/>
                </a:lnSpc>
              </a:pPr>
              <a:r>
                <a:rPr lang="en-US" sz="1431">
                  <a:solidFill>
                    <a:srgbClr val="609C00"/>
                  </a:solidFill>
                  <a:latin typeface="Agrandir"/>
                  <a:ea typeface="Agrandir"/>
                  <a:cs typeface="Agrandir"/>
                  <a:sym typeface="Agrandir"/>
                </a:rPr>
                <a:t>      2) </a:t>
              </a:r>
              <a:r>
                <a:rPr lang="en-US" sz="1431" u="sng">
                  <a:solidFill>
                    <a:srgbClr val="000000"/>
                  </a:solidFill>
                  <a:latin typeface="Agrandir"/>
                  <a:ea typeface="Agrandir"/>
                  <a:cs typeface="Agrandir"/>
                  <a:sym typeface="Agrandir"/>
                  <a:hlinkClick r:id="rId14" tooltip="https://www.creeksidecentre.org.uk/education/learning-resources/"/>
                </a:rPr>
                <a:t>Challenge Worksheets</a:t>
              </a:r>
            </a:p>
            <a:p>
              <a:pPr algn="l">
                <a:lnSpc>
                  <a:spcPts val="2004"/>
                </a:lnSpc>
              </a:pPr>
            </a:p>
          </p:txBody>
        </p:sp>
        <p:sp>
          <p:nvSpPr>
            <p:cNvPr name="TextBox 32" id="32"/>
            <p:cNvSpPr txBox="true"/>
            <p:nvPr/>
          </p:nvSpPr>
          <p:spPr>
            <a:xfrm rot="0">
              <a:off x="1144207" y="1029198"/>
              <a:ext cx="10048064" cy="632429"/>
            </a:xfrm>
            <a:prstGeom prst="rect">
              <a:avLst/>
            </a:prstGeom>
          </p:spPr>
          <p:txBody>
            <a:bodyPr anchor="t" rtlCol="false" tIns="0" lIns="0" bIns="0" rIns="0">
              <a:spAutoFit/>
            </a:bodyPr>
            <a:lstStyle/>
            <a:p>
              <a:pPr algn="l">
                <a:lnSpc>
                  <a:spcPts val="1812"/>
                </a:lnSpc>
              </a:pPr>
              <a:r>
                <a:rPr lang="en-US" sz="1294">
                  <a:solidFill>
                    <a:srgbClr val="000000"/>
                  </a:solidFill>
                  <a:latin typeface="Agrandir"/>
                  <a:ea typeface="Agrandir"/>
                  <a:cs typeface="Agrandir"/>
                  <a:sym typeface="Agrandir"/>
                </a:rPr>
                <a:t>Read or listen to these poems. Enjoy them on their own or use them as inspiration for your </a:t>
              </a:r>
              <a:r>
                <a:rPr lang="en-US" sz="1294">
                  <a:solidFill>
                    <a:srgbClr val="609C00"/>
                  </a:solidFill>
                  <a:latin typeface="Agrandir"/>
                  <a:ea typeface="Agrandir"/>
                  <a:cs typeface="Agrandir"/>
                  <a:sym typeface="Agrandir"/>
                </a:rPr>
                <a:t>Creekside Challenge</a:t>
              </a:r>
              <a:r>
                <a:rPr lang="en-US" sz="1294">
                  <a:solidFill>
                    <a:srgbClr val="000000"/>
                  </a:solidFill>
                  <a:latin typeface="Agrandir"/>
                  <a:ea typeface="Agrandir"/>
                  <a:cs typeface="Agrandir"/>
                  <a:sym typeface="Agrandir"/>
                </a:rPr>
                <a:t>.</a:t>
              </a:r>
            </a:p>
          </p:txBody>
        </p:sp>
        <p:sp>
          <p:nvSpPr>
            <p:cNvPr name="TextBox 33" id="33"/>
            <p:cNvSpPr txBox="true"/>
            <p:nvPr/>
          </p:nvSpPr>
          <p:spPr>
            <a:xfrm rot="0">
              <a:off x="568178" y="1811227"/>
              <a:ext cx="2343797" cy="591154"/>
            </a:xfrm>
            <a:prstGeom prst="rect">
              <a:avLst/>
            </a:prstGeom>
          </p:spPr>
          <p:txBody>
            <a:bodyPr anchor="t" rtlCol="false" tIns="0" lIns="0" bIns="0" rIns="0">
              <a:spAutoFit/>
            </a:bodyPr>
            <a:lstStyle/>
            <a:p>
              <a:pPr algn="l">
                <a:lnSpc>
                  <a:spcPts val="2004"/>
                </a:lnSpc>
              </a:pPr>
              <a:r>
                <a:rPr lang="en-US" b="true" sz="1431" i="true" u="sng">
                  <a:solidFill>
                    <a:srgbClr val="000000"/>
                  </a:solidFill>
                  <a:latin typeface="Montserrat Bold Italics"/>
                  <a:ea typeface="Montserrat Bold Italics"/>
                  <a:cs typeface="Montserrat Bold Italics"/>
                  <a:sym typeface="Montserrat Bold Italics"/>
                  <a:hlinkClick r:id="rId15" tooltip="https://childrens.poetryarchive.org/poem/the-river/"/>
                </a:rPr>
                <a:t>The River</a:t>
              </a:r>
            </a:p>
            <a:p>
              <a:pPr algn="l">
                <a:lnSpc>
                  <a:spcPts val="1620"/>
                </a:lnSpc>
                <a:spcBef>
                  <a:spcPct val="0"/>
                </a:spcBef>
              </a:pPr>
              <a:r>
                <a:rPr lang="en-US" sz="1157">
                  <a:solidFill>
                    <a:srgbClr val="000000"/>
                  </a:solidFill>
                  <a:latin typeface="Montserrat"/>
                  <a:ea typeface="Montserrat"/>
                  <a:cs typeface="Montserrat"/>
                  <a:sym typeface="Montserrat"/>
                </a:rPr>
                <a:t>by Valerie Bloom</a:t>
              </a:r>
            </a:p>
          </p:txBody>
        </p:sp>
        <p:sp>
          <p:nvSpPr>
            <p:cNvPr name="TextBox 34" id="34"/>
            <p:cNvSpPr txBox="true"/>
            <p:nvPr/>
          </p:nvSpPr>
          <p:spPr>
            <a:xfrm rot="0">
              <a:off x="3982174" y="1811227"/>
              <a:ext cx="3814376" cy="591154"/>
            </a:xfrm>
            <a:prstGeom prst="rect">
              <a:avLst/>
            </a:prstGeom>
          </p:spPr>
          <p:txBody>
            <a:bodyPr anchor="t" rtlCol="false" tIns="0" lIns="0" bIns="0" rIns="0">
              <a:spAutoFit/>
            </a:bodyPr>
            <a:lstStyle/>
            <a:p>
              <a:pPr algn="ctr">
                <a:lnSpc>
                  <a:spcPts val="2004"/>
                </a:lnSpc>
              </a:pPr>
              <a:r>
                <a:rPr lang="en-US" b="true" sz="1431" i="true" u="sng">
                  <a:solidFill>
                    <a:srgbClr val="000000"/>
                  </a:solidFill>
                  <a:latin typeface="Montserrat Bold Italics"/>
                  <a:ea typeface="Montserrat Bold Italics"/>
                  <a:cs typeface="Montserrat Bold Italics"/>
                  <a:sym typeface="Montserrat Bold Italics"/>
                  <a:hlinkClick r:id="rId16" tooltip="https://childrens.poetryarchive.org/poem/daughter-of-the-sea/"/>
                </a:rPr>
                <a:t>Daughter of the Sea</a:t>
              </a:r>
            </a:p>
            <a:p>
              <a:pPr algn="ctr">
                <a:lnSpc>
                  <a:spcPts val="1620"/>
                </a:lnSpc>
                <a:spcBef>
                  <a:spcPct val="0"/>
                </a:spcBef>
              </a:pPr>
              <a:r>
                <a:rPr lang="en-US" sz="1157">
                  <a:solidFill>
                    <a:srgbClr val="000000"/>
                  </a:solidFill>
                  <a:latin typeface="Montserrat"/>
                  <a:ea typeface="Montserrat"/>
                  <a:cs typeface="Montserrat"/>
                  <a:sym typeface="Montserrat"/>
                </a:rPr>
                <a:t>by Philip Gross</a:t>
              </a:r>
            </a:p>
          </p:txBody>
        </p:sp>
        <p:sp>
          <p:nvSpPr>
            <p:cNvPr name="TextBox 35" id="35"/>
            <p:cNvSpPr txBox="true"/>
            <p:nvPr/>
          </p:nvSpPr>
          <p:spPr>
            <a:xfrm rot="0">
              <a:off x="8892052" y="1811227"/>
              <a:ext cx="2436328" cy="591154"/>
            </a:xfrm>
            <a:prstGeom prst="rect">
              <a:avLst/>
            </a:prstGeom>
          </p:spPr>
          <p:txBody>
            <a:bodyPr anchor="t" rtlCol="false" tIns="0" lIns="0" bIns="0" rIns="0">
              <a:spAutoFit/>
            </a:bodyPr>
            <a:lstStyle/>
            <a:p>
              <a:pPr algn="r">
                <a:lnSpc>
                  <a:spcPts val="2004"/>
                </a:lnSpc>
              </a:pPr>
              <a:r>
                <a:rPr lang="en-US" b="true" sz="1431" i="true" u="sng">
                  <a:solidFill>
                    <a:srgbClr val="000000"/>
                  </a:solidFill>
                  <a:latin typeface="Montserrat Bold Italics"/>
                  <a:ea typeface="Montserrat Bold Italics"/>
                  <a:cs typeface="Montserrat Bold Italics"/>
                  <a:sym typeface="Montserrat Bold Italics"/>
                  <a:hlinkClick r:id="rId17" tooltip="https://childrens.poetryarchive.org/poem/the-seagulls/"/>
                </a:rPr>
                <a:t>The Seagulls</a:t>
              </a:r>
            </a:p>
            <a:p>
              <a:pPr algn="r">
                <a:lnSpc>
                  <a:spcPts val="1620"/>
                </a:lnSpc>
                <a:spcBef>
                  <a:spcPct val="0"/>
                </a:spcBef>
              </a:pPr>
              <a:r>
                <a:rPr lang="en-US" sz="1157">
                  <a:solidFill>
                    <a:srgbClr val="000000"/>
                  </a:solidFill>
                  <a:latin typeface="Montserrat"/>
                  <a:ea typeface="Montserrat"/>
                  <a:cs typeface="Montserrat"/>
                  <a:sym typeface="Montserrat"/>
                </a:rPr>
                <a:t>by Michael Rosen</a:t>
              </a:r>
            </a:p>
          </p:txBody>
        </p:sp>
        <p:sp>
          <p:nvSpPr>
            <p:cNvPr name="TextBox 36" id="36"/>
            <p:cNvSpPr txBox="true"/>
            <p:nvPr/>
          </p:nvSpPr>
          <p:spPr>
            <a:xfrm rot="0">
              <a:off x="711955" y="2530454"/>
              <a:ext cx="4065757" cy="688120"/>
            </a:xfrm>
            <a:prstGeom prst="rect">
              <a:avLst/>
            </a:prstGeom>
          </p:spPr>
          <p:txBody>
            <a:bodyPr anchor="t" rtlCol="false" tIns="0" lIns="0" bIns="0" rIns="0">
              <a:spAutoFit/>
            </a:bodyPr>
            <a:lstStyle/>
            <a:p>
              <a:pPr algn="ctr">
                <a:lnSpc>
                  <a:spcPts val="2004"/>
                </a:lnSpc>
              </a:pPr>
              <a:r>
                <a:rPr lang="en-US" b="true" sz="1431" i="true">
                  <a:solidFill>
                    <a:srgbClr val="56BECD"/>
                  </a:solidFill>
                  <a:latin typeface="Agrandir Bold Italics"/>
                  <a:ea typeface="Agrandir Bold Italics"/>
                  <a:cs typeface="Agrandir Bold Italics"/>
                  <a:sym typeface="Agrandir Bold Italics"/>
                </a:rPr>
                <a:t>The Creekside</a:t>
              </a:r>
            </a:p>
            <a:p>
              <a:pPr algn="ctr">
                <a:lnSpc>
                  <a:spcPts val="2004"/>
                </a:lnSpc>
                <a:spcBef>
                  <a:spcPct val="0"/>
                </a:spcBef>
              </a:pPr>
              <a:r>
                <a:rPr lang="en-US" b="true" sz="1431" i="true">
                  <a:solidFill>
                    <a:srgbClr val="56BECD"/>
                  </a:solidFill>
                  <a:latin typeface="Agrandir Bold Italics"/>
                  <a:ea typeface="Agrandir Bold Italics"/>
                  <a:cs typeface="Agrandir Bold Italics"/>
                  <a:sym typeface="Agrandir Bold Italics"/>
                </a:rPr>
                <a:t> Discovery Centre</a:t>
              </a:r>
            </a:p>
          </p:txBody>
        </p:sp>
        <p:sp>
          <p:nvSpPr>
            <p:cNvPr name="TextBox 37" id="37"/>
            <p:cNvSpPr txBox="true"/>
            <p:nvPr/>
          </p:nvSpPr>
          <p:spPr>
            <a:xfrm rot="0">
              <a:off x="443808" y="3133407"/>
              <a:ext cx="4602050" cy="505172"/>
            </a:xfrm>
            <a:prstGeom prst="rect">
              <a:avLst/>
            </a:prstGeom>
          </p:spPr>
          <p:txBody>
            <a:bodyPr anchor="t" rtlCol="false" tIns="0" lIns="0" bIns="0" rIns="0">
              <a:spAutoFit/>
            </a:bodyPr>
            <a:lstStyle/>
            <a:p>
              <a:pPr algn="ctr">
                <a:lnSpc>
                  <a:spcPts val="1429"/>
                </a:lnSpc>
                <a:spcBef>
                  <a:spcPct val="0"/>
                </a:spcBef>
              </a:pPr>
              <a:r>
                <a:rPr lang="en-US" sz="1021">
                  <a:solidFill>
                    <a:srgbClr val="000000"/>
                  </a:solidFill>
                  <a:latin typeface="Agrandir"/>
                  <a:ea typeface="Agrandir"/>
                  <a:cs typeface="Agrandir"/>
                  <a:sym typeface="Agrandir"/>
                </a:rPr>
                <a:t>Prepare for your visit or remember your time with us by watching our </a:t>
              </a:r>
              <a:r>
                <a:rPr lang="en-US" sz="1021" u="sng">
                  <a:solidFill>
                    <a:srgbClr val="000000"/>
                  </a:solidFill>
                  <a:latin typeface="Agrandir"/>
                  <a:ea typeface="Agrandir"/>
                  <a:cs typeface="Agrandir"/>
                  <a:sym typeface="Agrandir"/>
                  <a:hlinkClick r:id="rId18" tooltip="https://www.youtube.com/watch?v=kPsUjxyYQ6o"/>
                </a:rPr>
                <a:t>creek film</a:t>
              </a:r>
            </a:p>
          </p:txBody>
        </p:sp>
      </p:grpSp>
      <p:sp>
        <p:nvSpPr>
          <p:cNvPr name="Freeform 38" id="38"/>
          <p:cNvSpPr/>
          <p:nvPr/>
        </p:nvSpPr>
        <p:spPr>
          <a:xfrm flipH="false" flipV="false" rot="-1172034">
            <a:off x="4166559" y="3559838"/>
            <a:ext cx="498892" cy="475943"/>
          </a:xfrm>
          <a:custGeom>
            <a:avLst/>
            <a:gdLst/>
            <a:ahLst/>
            <a:cxnLst/>
            <a:rect r="r" b="b" t="t" l="l"/>
            <a:pathLst>
              <a:path h="475943" w="498892">
                <a:moveTo>
                  <a:pt x="0" y="0"/>
                </a:moveTo>
                <a:lnTo>
                  <a:pt x="498892" y="0"/>
                </a:lnTo>
                <a:lnTo>
                  <a:pt x="498892" y="475943"/>
                </a:lnTo>
                <a:lnTo>
                  <a:pt x="0" y="475943"/>
                </a:lnTo>
                <a:lnTo>
                  <a:pt x="0" y="0"/>
                </a:lnTo>
                <a:close/>
              </a:path>
            </a:pathLst>
          </a:custGeom>
          <a:blipFill>
            <a:blip r:embed="rId19"/>
            <a:stretch>
              <a:fillRect l="0" t="0" r="0" b="0"/>
            </a:stretch>
          </a:blipFill>
        </p:spPr>
      </p:sp>
      <p:sp>
        <p:nvSpPr>
          <p:cNvPr name="Freeform 39" id="39"/>
          <p:cNvSpPr/>
          <p:nvPr/>
        </p:nvSpPr>
        <p:spPr>
          <a:xfrm flipH="false" flipV="true" rot="2700000">
            <a:off x="5376832" y="2095874"/>
            <a:ext cx="645588" cy="182379"/>
          </a:xfrm>
          <a:custGeom>
            <a:avLst/>
            <a:gdLst/>
            <a:ahLst/>
            <a:cxnLst/>
            <a:rect r="r" b="b" t="t" l="l"/>
            <a:pathLst>
              <a:path h="182379" w="645588">
                <a:moveTo>
                  <a:pt x="0" y="182379"/>
                </a:moveTo>
                <a:lnTo>
                  <a:pt x="645588" y="182379"/>
                </a:lnTo>
                <a:lnTo>
                  <a:pt x="645588" y="0"/>
                </a:lnTo>
                <a:lnTo>
                  <a:pt x="0" y="0"/>
                </a:lnTo>
                <a:lnTo>
                  <a:pt x="0" y="182379"/>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40" id="40"/>
          <p:cNvSpPr/>
          <p:nvPr/>
        </p:nvSpPr>
        <p:spPr>
          <a:xfrm flipH="false" flipV="false" rot="975284">
            <a:off x="4531399" y="4547977"/>
            <a:ext cx="521689" cy="147377"/>
          </a:xfrm>
          <a:custGeom>
            <a:avLst/>
            <a:gdLst/>
            <a:ahLst/>
            <a:cxnLst/>
            <a:rect r="r" b="b" t="t" l="l"/>
            <a:pathLst>
              <a:path h="147377" w="521689">
                <a:moveTo>
                  <a:pt x="0" y="0"/>
                </a:moveTo>
                <a:lnTo>
                  <a:pt x="521689" y="0"/>
                </a:lnTo>
                <a:lnTo>
                  <a:pt x="521689" y="147377"/>
                </a:lnTo>
                <a:lnTo>
                  <a:pt x="0" y="14737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41" id="41"/>
          <p:cNvSpPr/>
          <p:nvPr/>
        </p:nvSpPr>
        <p:spPr>
          <a:xfrm flipH="false" flipV="false" rot="654730">
            <a:off x="7354920" y="6482668"/>
            <a:ext cx="1726632" cy="487774"/>
          </a:xfrm>
          <a:custGeom>
            <a:avLst/>
            <a:gdLst/>
            <a:ahLst/>
            <a:cxnLst/>
            <a:rect r="r" b="b" t="t" l="l"/>
            <a:pathLst>
              <a:path h="487774" w="1726632">
                <a:moveTo>
                  <a:pt x="0" y="0"/>
                </a:moveTo>
                <a:lnTo>
                  <a:pt x="1726632" y="0"/>
                </a:lnTo>
                <a:lnTo>
                  <a:pt x="1726632" y="487774"/>
                </a:lnTo>
                <a:lnTo>
                  <a:pt x="0" y="48777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nvGrpSpPr>
          <p:cNvPr name="Group 42" id="42"/>
          <p:cNvGrpSpPr/>
          <p:nvPr/>
        </p:nvGrpSpPr>
        <p:grpSpPr>
          <a:xfrm rot="0">
            <a:off x="0" y="0"/>
            <a:ext cx="9753600" cy="7315200"/>
            <a:chOff x="0" y="0"/>
            <a:chExt cx="3612388" cy="2709291"/>
          </a:xfrm>
        </p:grpSpPr>
        <p:sp>
          <p:nvSpPr>
            <p:cNvPr name="Freeform 43" id="43"/>
            <p:cNvSpPr/>
            <p:nvPr/>
          </p:nvSpPr>
          <p:spPr>
            <a:xfrm flipH="false" flipV="false" rot="0">
              <a:off x="0" y="0"/>
              <a:ext cx="3612388" cy="2709291"/>
            </a:xfrm>
            <a:custGeom>
              <a:avLst/>
              <a:gdLst/>
              <a:ahLst/>
              <a:cxnLst/>
              <a:rect r="r" b="b" t="t" l="l"/>
              <a:pathLst>
                <a:path h="2709291" w="3612388">
                  <a:moveTo>
                    <a:pt x="3612388" y="0"/>
                  </a:moveTo>
                  <a:lnTo>
                    <a:pt x="3612388" y="2709291"/>
                  </a:lnTo>
                  <a:lnTo>
                    <a:pt x="0" y="2709291"/>
                  </a:lnTo>
                  <a:lnTo>
                    <a:pt x="0" y="0"/>
                  </a:lnTo>
                  <a:close/>
                </a:path>
              </a:pathLst>
            </a:custGeom>
            <a:ln w="95250" cap="sq">
              <a:solidFill>
                <a:srgbClr val="EC008C"/>
              </a:solidFill>
              <a:prstDash val="solid"/>
              <a:miter/>
            </a:ln>
          </p:spPr>
        </p:sp>
        <p:sp>
          <p:nvSpPr>
            <p:cNvPr name="TextBox 44" id="44"/>
            <p:cNvSpPr txBox="true"/>
            <p:nvPr/>
          </p:nvSpPr>
          <p:spPr>
            <a:xfrm>
              <a:off x="0" y="-76200"/>
              <a:ext cx="3612388" cy="2785491"/>
            </a:xfrm>
            <a:prstGeom prst="rect">
              <a:avLst/>
            </a:prstGeom>
          </p:spPr>
          <p:txBody>
            <a:bodyPr anchor="ctr" rtlCol="false" tIns="50800" lIns="50800" bIns="50800" rIns="50800"/>
            <a:lstStyle/>
            <a:p>
              <a:pPr algn="ctr">
                <a:lnSpc>
                  <a:spcPts val="2004"/>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93379" y="291511"/>
            <a:ext cx="8966842" cy="5281308"/>
            <a:chOff x="0" y="0"/>
            <a:chExt cx="11955789" cy="7041744"/>
          </a:xfrm>
        </p:grpSpPr>
        <p:grpSp>
          <p:nvGrpSpPr>
            <p:cNvPr name="Group 3" id="3"/>
            <p:cNvGrpSpPr/>
            <p:nvPr/>
          </p:nvGrpSpPr>
          <p:grpSpPr>
            <a:xfrm rot="0">
              <a:off x="0" y="192629"/>
              <a:ext cx="11955789" cy="6809785"/>
              <a:chOff x="0" y="0"/>
              <a:chExt cx="2919711" cy="1663010"/>
            </a:xfrm>
          </p:grpSpPr>
          <p:sp>
            <p:nvSpPr>
              <p:cNvPr name="Freeform 4" id="4"/>
              <p:cNvSpPr/>
              <p:nvPr/>
            </p:nvSpPr>
            <p:spPr>
              <a:xfrm flipH="false" flipV="false" rot="0">
                <a:off x="0" y="0"/>
                <a:ext cx="2919711" cy="1663010"/>
              </a:xfrm>
              <a:custGeom>
                <a:avLst/>
                <a:gdLst/>
                <a:ahLst/>
                <a:cxnLst/>
                <a:rect r="r" b="b" t="t" l="l"/>
                <a:pathLst>
                  <a:path h="1663010" w="2919711">
                    <a:moveTo>
                      <a:pt x="35160" y="0"/>
                    </a:moveTo>
                    <a:lnTo>
                      <a:pt x="2884550" y="0"/>
                    </a:lnTo>
                    <a:cubicBezTo>
                      <a:pt x="2893875" y="0"/>
                      <a:pt x="2902819" y="3704"/>
                      <a:pt x="2909412" y="10298"/>
                    </a:cubicBezTo>
                    <a:cubicBezTo>
                      <a:pt x="2916006" y="16892"/>
                      <a:pt x="2919711" y="25835"/>
                      <a:pt x="2919711" y="35160"/>
                    </a:cubicBezTo>
                    <a:lnTo>
                      <a:pt x="2919711" y="1627850"/>
                    </a:lnTo>
                    <a:cubicBezTo>
                      <a:pt x="2919711" y="1647269"/>
                      <a:pt x="2903969" y="1663010"/>
                      <a:pt x="2884550" y="1663010"/>
                    </a:cubicBezTo>
                    <a:lnTo>
                      <a:pt x="35160" y="1663010"/>
                    </a:lnTo>
                    <a:cubicBezTo>
                      <a:pt x="15742" y="1663010"/>
                      <a:pt x="0" y="1647269"/>
                      <a:pt x="0" y="1627850"/>
                    </a:cubicBezTo>
                    <a:lnTo>
                      <a:pt x="0" y="35160"/>
                    </a:lnTo>
                    <a:cubicBezTo>
                      <a:pt x="0" y="15742"/>
                      <a:pt x="15742" y="0"/>
                      <a:pt x="35160" y="0"/>
                    </a:cubicBezTo>
                    <a:close/>
                  </a:path>
                </a:pathLst>
              </a:custGeom>
              <a:ln w="38100" cap="rnd">
                <a:solidFill>
                  <a:srgbClr val="609C00"/>
                </a:solidFill>
                <a:prstDash val="solid"/>
                <a:round/>
              </a:ln>
            </p:spPr>
          </p:sp>
          <p:sp>
            <p:nvSpPr>
              <p:cNvPr name="TextBox 5" id="5"/>
              <p:cNvSpPr txBox="true"/>
              <p:nvPr/>
            </p:nvSpPr>
            <p:spPr>
              <a:xfrm>
                <a:off x="0" y="-76200"/>
                <a:ext cx="2919711" cy="1739210"/>
              </a:xfrm>
              <a:prstGeom prst="rect">
                <a:avLst/>
              </a:prstGeom>
            </p:spPr>
            <p:txBody>
              <a:bodyPr anchor="ctr" rtlCol="false" tIns="50800" lIns="50800" bIns="50800" rIns="50800"/>
              <a:lstStyle/>
              <a:p>
                <a:pPr algn="ctr">
                  <a:lnSpc>
                    <a:spcPts val="2168"/>
                  </a:lnSpc>
                </a:pPr>
              </a:p>
            </p:txBody>
          </p:sp>
        </p:grpSp>
        <p:grpSp>
          <p:nvGrpSpPr>
            <p:cNvPr name="Group 6" id="6"/>
            <p:cNvGrpSpPr/>
            <p:nvPr/>
          </p:nvGrpSpPr>
          <p:grpSpPr>
            <a:xfrm rot="0">
              <a:off x="4581892" y="0"/>
              <a:ext cx="2587397" cy="408458"/>
              <a:chOff x="0" y="0"/>
              <a:chExt cx="631866" cy="99749"/>
            </a:xfrm>
          </p:grpSpPr>
          <p:sp>
            <p:nvSpPr>
              <p:cNvPr name="Freeform 7" id="7"/>
              <p:cNvSpPr/>
              <p:nvPr/>
            </p:nvSpPr>
            <p:spPr>
              <a:xfrm flipH="false" flipV="false" rot="0">
                <a:off x="0" y="0"/>
                <a:ext cx="631866" cy="99749"/>
              </a:xfrm>
              <a:custGeom>
                <a:avLst/>
                <a:gdLst/>
                <a:ahLst/>
                <a:cxnLst/>
                <a:rect r="r" b="b" t="t" l="l"/>
                <a:pathLst>
                  <a:path h="99749" w="631866">
                    <a:moveTo>
                      <a:pt x="49875" y="0"/>
                    </a:moveTo>
                    <a:lnTo>
                      <a:pt x="581991" y="0"/>
                    </a:lnTo>
                    <a:cubicBezTo>
                      <a:pt x="595219" y="0"/>
                      <a:pt x="607904" y="5255"/>
                      <a:pt x="617258" y="14608"/>
                    </a:cubicBezTo>
                    <a:cubicBezTo>
                      <a:pt x="626611" y="23961"/>
                      <a:pt x="631866" y="36647"/>
                      <a:pt x="631866" y="49875"/>
                    </a:cubicBezTo>
                    <a:lnTo>
                      <a:pt x="631866" y="49875"/>
                    </a:lnTo>
                    <a:cubicBezTo>
                      <a:pt x="631866" y="63102"/>
                      <a:pt x="626611" y="75788"/>
                      <a:pt x="617258" y="85141"/>
                    </a:cubicBezTo>
                    <a:cubicBezTo>
                      <a:pt x="607904" y="94494"/>
                      <a:pt x="595219" y="99749"/>
                      <a:pt x="581991" y="99749"/>
                    </a:cubicBezTo>
                    <a:lnTo>
                      <a:pt x="49875" y="99749"/>
                    </a:lnTo>
                    <a:cubicBezTo>
                      <a:pt x="36647" y="99749"/>
                      <a:pt x="23961" y="94494"/>
                      <a:pt x="14608" y="85141"/>
                    </a:cubicBezTo>
                    <a:cubicBezTo>
                      <a:pt x="5255" y="75788"/>
                      <a:pt x="0" y="63102"/>
                      <a:pt x="0" y="49875"/>
                    </a:cubicBezTo>
                    <a:lnTo>
                      <a:pt x="0" y="49875"/>
                    </a:lnTo>
                    <a:cubicBezTo>
                      <a:pt x="0" y="36647"/>
                      <a:pt x="5255" y="23961"/>
                      <a:pt x="14608" y="14608"/>
                    </a:cubicBezTo>
                    <a:cubicBezTo>
                      <a:pt x="23961" y="5255"/>
                      <a:pt x="36647" y="0"/>
                      <a:pt x="49875" y="0"/>
                    </a:cubicBezTo>
                    <a:close/>
                  </a:path>
                </a:pathLst>
              </a:custGeom>
              <a:solidFill>
                <a:srgbClr val="FFFFFF"/>
              </a:solidFill>
            </p:spPr>
          </p:sp>
          <p:sp>
            <p:nvSpPr>
              <p:cNvPr name="TextBox 8" id="8"/>
              <p:cNvSpPr txBox="true"/>
              <p:nvPr/>
            </p:nvSpPr>
            <p:spPr>
              <a:xfrm>
                <a:off x="0" y="-76200"/>
                <a:ext cx="631866" cy="175949"/>
              </a:xfrm>
              <a:prstGeom prst="rect">
                <a:avLst/>
              </a:prstGeom>
            </p:spPr>
            <p:txBody>
              <a:bodyPr anchor="ctr" rtlCol="false" tIns="50800" lIns="50800" bIns="50800" rIns="50800"/>
              <a:lstStyle/>
              <a:p>
                <a:pPr algn="ctr">
                  <a:lnSpc>
                    <a:spcPts val="2168"/>
                  </a:lnSpc>
                </a:pPr>
              </a:p>
            </p:txBody>
          </p:sp>
        </p:grpSp>
        <p:sp>
          <p:nvSpPr>
            <p:cNvPr name="TextBox 9" id="9"/>
            <p:cNvSpPr txBox="true"/>
            <p:nvPr/>
          </p:nvSpPr>
          <p:spPr>
            <a:xfrm rot="0">
              <a:off x="570033" y="496826"/>
              <a:ext cx="11070973" cy="1253970"/>
            </a:xfrm>
            <a:prstGeom prst="rect">
              <a:avLst/>
            </a:prstGeom>
          </p:spPr>
          <p:txBody>
            <a:bodyPr anchor="t" rtlCol="false" tIns="0" lIns="0" bIns="0" rIns="0">
              <a:spAutoFit/>
            </a:bodyPr>
            <a:lstStyle/>
            <a:p>
              <a:pPr algn="l">
                <a:lnSpc>
                  <a:spcPts val="2731"/>
                </a:lnSpc>
              </a:pPr>
              <a:r>
                <a:rPr lang="en-US" sz="1950">
                  <a:solidFill>
                    <a:srgbClr val="EC008C"/>
                  </a:solidFill>
                  <a:latin typeface="Agrandir"/>
                  <a:ea typeface="Agrandir"/>
                  <a:cs typeface="Agrandir"/>
                  <a:sym typeface="Agrandir"/>
                </a:rPr>
                <a:t>What wildlife lives in Deptford Creek?</a:t>
              </a:r>
            </a:p>
            <a:p>
              <a:pPr algn="l">
                <a:lnSpc>
                  <a:spcPts val="2269"/>
                </a:lnSpc>
                <a:spcBef>
                  <a:spcPct val="0"/>
                </a:spcBef>
              </a:pPr>
              <a:r>
                <a:rPr lang="en-US" sz="1620">
                  <a:solidFill>
                    <a:srgbClr val="000000"/>
                  </a:solidFill>
                  <a:latin typeface="Agrandir"/>
                  <a:ea typeface="Agrandir"/>
                  <a:cs typeface="Agrandir"/>
                  <a:sym typeface="Agrandir"/>
                </a:rPr>
                <a:t>The creek is full of life, but what you may see will depend on the time year. Learn more about one amazing creature </a:t>
              </a:r>
              <a:r>
                <a:rPr lang="en-US" sz="1620" u="sng">
                  <a:solidFill>
                    <a:srgbClr val="000000"/>
                  </a:solidFill>
                  <a:latin typeface="Agrandir"/>
                  <a:ea typeface="Agrandir"/>
                  <a:cs typeface="Agrandir"/>
                  <a:sym typeface="Agrandir"/>
                  <a:hlinkClick r:id="rId2" tooltip="https://www.creeksidecentre.org.uk/blog/post/from-river-to-sea-the-epic-journey-of-european-eels"/>
                </a:rPr>
                <a:t>here </a:t>
              </a:r>
              <a:r>
                <a:rPr lang="en-US" sz="1620">
                  <a:solidFill>
                    <a:srgbClr val="000000"/>
                  </a:solidFill>
                  <a:latin typeface="Agrandir"/>
                  <a:ea typeface="Agrandir"/>
                  <a:cs typeface="Agrandir"/>
                  <a:sym typeface="Agrandir"/>
                </a:rPr>
                <a:t>and find out how we help the resident swans </a:t>
              </a:r>
              <a:r>
                <a:rPr lang="en-US" sz="1620" u="sng">
                  <a:solidFill>
                    <a:srgbClr val="000000"/>
                  </a:solidFill>
                  <a:latin typeface="Agrandir"/>
                  <a:ea typeface="Agrandir"/>
                  <a:cs typeface="Agrandir"/>
                  <a:sym typeface="Agrandir"/>
                  <a:hlinkClick r:id="rId3" tooltip="https://www.creeksidecentre.org.uk/blog/post/swan-nesting-raft-rebuild"/>
                </a:rPr>
                <a:t>here</a:t>
              </a:r>
              <a:r>
                <a:rPr lang="en-US" sz="1620">
                  <a:solidFill>
                    <a:srgbClr val="000000"/>
                  </a:solidFill>
                  <a:latin typeface="Agrandir"/>
                  <a:ea typeface="Agrandir"/>
                  <a:cs typeface="Agrandir"/>
                  <a:sym typeface="Agrandir"/>
                </a:rPr>
                <a:t>.</a:t>
              </a:r>
            </a:p>
          </p:txBody>
        </p:sp>
        <p:sp>
          <p:nvSpPr>
            <p:cNvPr name="TextBox 10" id="10"/>
            <p:cNvSpPr txBox="true"/>
            <p:nvPr/>
          </p:nvSpPr>
          <p:spPr>
            <a:xfrm rot="0">
              <a:off x="674962" y="2429513"/>
              <a:ext cx="10966044" cy="872970"/>
            </a:xfrm>
            <a:prstGeom prst="rect">
              <a:avLst/>
            </a:prstGeom>
          </p:spPr>
          <p:txBody>
            <a:bodyPr anchor="t" rtlCol="false" tIns="0" lIns="0" bIns="0" rIns="0">
              <a:spAutoFit/>
            </a:bodyPr>
            <a:lstStyle/>
            <a:p>
              <a:pPr algn="l">
                <a:lnSpc>
                  <a:spcPts val="2731"/>
                </a:lnSpc>
              </a:pPr>
              <a:r>
                <a:rPr lang="en-US" sz="1950">
                  <a:solidFill>
                    <a:srgbClr val="609C00"/>
                  </a:solidFill>
                  <a:latin typeface="Agrandir"/>
                  <a:ea typeface="Agrandir"/>
                  <a:cs typeface="Agrandir"/>
                  <a:sym typeface="Agrandir"/>
                </a:rPr>
                <a:t>What’s that green stuff on the mud?</a:t>
              </a:r>
            </a:p>
            <a:p>
              <a:pPr algn="l">
                <a:lnSpc>
                  <a:spcPts val="2269"/>
                </a:lnSpc>
                <a:spcBef>
                  <a:spcPct val="0"/>
                </a:spcBef>
              </a:pPr>
              <a:r>
                <a:rPr lang="en-US" sz="1620">
                  <a:solidFill>
                    <a:srgbClr val="000000"/>
                  </a:solidFill>
                  <a:latin typeface="Agrandir"/>
                  <a:ea typeface="Agrandir"/>
                  <a:cs typeface="Agrandir"/>
                  <a:sym typeface="Agrandir"/>
                </a:rPr>
                <a:t>It’s ALGAE and we’re studying it with some friends. Find out more </a:t>
              </a:r>
              <a:r>
                <a:rPr lang="en-US" sz="1620" u="sng">
                  <a:solidFill>
                    <a:srgbClr val="000000"/>
                  </a:solidFill>
                  <a:latin typeface="Agrandir"/>
                  <a:ea typeface="Agrandir"/>
                  <a:cs typeface="Agrandir"/>
                  <a:sym typeface="Agrandir"/>
                  <a:hlinkClick r:id="rId4" tooltip="https://www.creeksidecentre.org.uk/blog/post/slimewatch-2-algae-investigation---photo-reportage"/>
                </a:rPr>
                <a:t>here </a:t>
              </a:r>
              <a:r>
                <a:rPr lang="en-US" sz="1620">
                  <a:solidFill>
                    <a:srgbClr val="000000"/>
                  </a:solidFill>
                  <a:latin typeface="Agrandir"/>
                  <a:ea typeface="Agrandir"/>
                  <a:cs typeface="Agrandir"/>
                  <a:sym typeface="Agrandir"/>
                </a:rPr>
                <a:t>and </a:t>
              </a:r>
              <a:r>
                <a:rPr lang="en-US" sz="1620" u="sng">
                  <a:solidFill>
                    <a:srgbClr val="000000"/>
                  </a:solidFill>
                  <a:latin typeface="Agrandir"/>
                  <a:ea typeface="Agrandir"/>
                  <a:cs typeface="Agrandir"/>
                  <a:sym typeface="Agrandir"/>
                  <a:hlinkClick r:id="rId5" tooltip="https://sway.cloud.microsoft/uhvB7qAdFzj6v1SY"/>
                </a:rPr>
                <a:t>here</a:t>
              </a:r>
              <a:r>
                <a:rPr lang="en-US" sz="1620">
                  <a:solidFill>
                    <a:srgbClr val="000000"/>
                  </a:solidFill>
                  <a:latin typeface="Agrandir"/>
                  <a:ea typeface="Agrandir"/>
                  <a:cs typeface="Agrandir"/>
                  <a:sym typeface="Agrandir"/>
                </a:rPr>
                <a:t>.</a:t>
              </a:r>
            </a:p>
          </p:txBody>
        </p:sp>
        <p:sp>
          <p:nvSpPr>
            <p:cNvPr name="TextBox 11" id="11"/>
            <p:cNvSpPr txBox="true"/>
            <p:nvPr/>
          </p:nvSpPr>
          <p:spPr>
            <a:xfrm rot="0">
              <a:off x="591201" y="3744088"/>
              <a:ext cx="11049804" cy="872970"/>
            </a:xfrm>
            <a:prstGeom prst="rect">
              <a:avLst/>
            </a:prstGeom>
          </p:spPr>
          <p:txBody>
            <a:bodyPr anchor="t" rtlCol="false" tIns="0" lIns="0" bIns="0" rIns="0">
              <a:spAutoFit/>
            </a:bodyPr>
            <a:lstStyle/>
            <a:p>
              <a:pPr algn="l">
                <a:lnSpc>
                  <a:spcPts val="2731"/>
                </a:lnSpc>
              </a:pPr>
              <a:r>
                <a:rPr lang="en-US" sz="1950">
                  <a:solidFill>
                    <a:srgbClr val="56BECD"/>
                  </a:solidFill>
                  <a:latin typeface="Agrandir"/>
                  <a:ea typeface="Agrandir"/>
                  <a:cs typeface="Agrandir"/>
                  <a:sym typeface="Agrandir"/>
                </a:rPr>
                <a:t>What’s it like to work at Creekside Discovery Centre?</a:t>
              </a:r>
            </a:p>
            <a:p>
              <a:pPr algn="l">
                <a:lnSpc>
                  <a:spcPts val="2269"/>
                </a:lnSpc>
                <a:spcBef>
                  <a:spcPct val="0"/>
                </a:spcBef>
              </a:pPr>
              <a:r>
                <a:rPr lang="en-US" sz="1620">
                  <a:solidFill>
                    <a:srgbClr val="000000"/>
                  </a:solidFill>
                  <a:latin typeface="Agrandir"/>
                  <a:ea typeface="Agrandir"/>
                  <a:cs typeface="Agrandir"/>
                  <a:sym typeface="Agrandir"/>
                </a:rPr>
                <a:t>One of our </a:t>
              </a:r>
              <a:r>
                <a:rPr lang="en-US" sz="1620" u="sng">
                  <a:solidFill>
                    <a:srgbClr val="000000"/>
                  </a:solidFill>
                  <a:latin typeface="Agrandir"/>
                  <a:ea typeface="Agrandir"/>
                  <a:cs typeface="Agrandir"/>
                  <a:sym typeface="Agrandir"/>
                  <a:hlinkClick r:id="rId6" tooltip="https://www.creeksidecentre.org.uk/blog/post/my-work-experience-at-creekside-discovery-centre"/>
                </a:rPr>
                <a:t>work experience</a:t>
              </a:r>
              <a:r>
                <a:rPr lang="en-US" sz="1620">
                  <a:solidFill>
                    <a:srgbClr val="000000"/>
                  </a:solidFill>
                  <a:latin typeface="Agrandir"/>
                  <a:ea typeface="Agrandir"/>
                  <a:cs typeface="Agrandir"/>
                  <a:sym typeface="Agrandir"/>
                </a:rPr>
                <a:t> students can tell you all about that!</a:t>
              </a:r>
            </a:p>
          </p:txBody>
        </p:sp>
        <p:sp>
          <p:nvSpPr>
            <p:cNvPr name="TextBox 12" id="12"/>
            <p:cNvSpPr txBox="true"/>
            <p:nvPr/>
          </p:nvSpPr>
          <p:spPr>
            <a:xfrm rot="0">
              <a:off x="570033" y="5383238"/>
              <a:ext cx="11070973" cy="1658506"/>
            </a:xfrm>
            <a:prstGeom prst="rect">
              <a:avLst/>
            </a:prstGeom>
          </p:spPr>
          <p:txBody>
            <a:bodyPr anchor="t" rtlCol="false" tIns="0" lIns="0" bIns="0" rIns="0">
              <a:spAutoFit/>
            </a:bodyPr>
            <a:lstStyle/>
            <a:p>
              <a:pPr algn="l">
                <a:lnSpc>
                  <a:spcPts val="2731"/>
                </a:lnSpc>
              </a:pPr>
              <a:r>
                <a:rPr lang="en-US" sz="1950">
                  <a:solidFill>
                    <a:srgbClr val="EC008C"/>
                  </a:solidFill>
                  <a:latin typeface="Agrandir"/>
                  <a:ea typeface="Agrandir"/>
                  <a:cs typeface="Agrandir"/>
                  <a:sym typeface="Agrandir"/>
                </a:rPr>
                <a:t>What plants grow around the creek?</a:t>
              </a:r>
            </a:p>
            <a:p>
              <a:pPr algn="l">
                <a:lnSpc>
                  <a:spcPts val="2269"/>
                </a:lnSpc>
              </a:pPr>
              <a:r>
                <a:rPr lang="en-US" sz="1620">
                  <a:solidFill>
                    <a:srgbClr val="000000"/>
                  </a:solidFill>
                  <a:latin typeface="Agrandir"/>
                  <a:ea typeface="Agrandir"/>
                  <a:cs typeface="Agrandir"/>
                  <a:sym typeface="Agrandir"/>
                </a:rPr>
                <a:t>More than we can tell you about here. Conservationist Nick is an expert on the </a:t>
              </a:r>
              <a:r>
                <a:rPr lang="en-US" sz="1620" u="sng">
                  <a:solidFill>
                    <a:srgbClr val="000000"/>
                  </a:solidFill>
                  <a:latin typeface="Agrandir"/>
                  <a:ea typeface="Agrandir"/>
                  <a:cs typeface="Agrandir"/>
                  <a:sym typeface="Agrandir"/>
                  <a:hlinkClick r:id="rId7" tooltip="https://www.creeksidecentre.org.uk/blog/post/creekside-chronicles-nick-conservationist--the-whole-wild-world"/>
                </a:rPr>
                <a:t>international plant life</a:t>
              </a:r>
              <a:r>
                <a:rPr lang="en-US" sz="1620">
                  <a:solidFill>
                    <a:srgbClr val="000000"/>
                  </a:solidFill>
                  <a:latin typeface="Agrandir"/>
                  <a:ea typeface="Agrandir"/>
                  <a:cs typeface="Agrandir"/>
                  <a:sym typeface="Agrandir"/>
                </a:rPr>
                <a:t> of Deptford.</a:t>
              </a:r>
            </a:p>
            <a:p>
              <a:pPr algn="l">
                <a:lnSpc>
                  <a:spcPts val="2423"/>
                </a:lnSpc>
                <a:spcBef>
                  <a:spcPct val="0"/>
                </a:spcBef>
              </a:pPr>
            </a:p>
          </p:txBody>
        </p:sp>
        <p:sp>
          <p:nvSpPr>
            <p:cNvPr name="TextBox 13" id="13"/>
            <p:cNvSpPr txBox="true"/>
            <p:nvPr/>
          </p:nvSpPr>
          <p:spPr>
            <a:xfrm rot="0">
              <a:off x="5007882" y="-112272"/>
              <a:ext cx="1940026" cy="719532"/>
            </a:xfrm>
            <a:prstGeom prst="rect">
              <a:avLst/>
            </a:prstGeom>
          </p:spPr>
          <p:txBody>
            <a:bodyPr anchor="t" rtlCol="false" tIns="0" lIns="0" bIns="0" rIns="0">
              <a:spAutoFit/>
            </a:bodyPr>
            <a:lstStyle/>
            <a:p>
              <a:pPr algn="ctr">
                <a:lnSpc>
                  <a:spcPts val="4118"/>
                </a:lnSpc>
                <a:spcBef>
                  <a:spcPct val="0"/>
                </a:spcBef>
              </a:pPr>
              <a:r>
                <a:rPr lang="en-US" b="true" sz="2941">
                  <a:solidFill>
                    <a:srgbClr val="609C00"/>
                  </a:solidFill>
                  <a:latin typeface="Agrandir Bold"/>
                  <a:ea typeface="Agrandir Bold"/>
                  <a:cs typeface="Agrandir Bold"/>
                  <a:sym typeface="Agrandir Bold"/>
                </a:rPr>
                <a:t>FAQ</a:t>
              </a:r>
            </a:p>
          </p:txBody>
        </p:sp>
      </p:grpSp>
      <p:sp>
        <p:nvSpPr>
          <p:cNvPr name="Freeform 14" id="14"/>
          <p:cNvSpPr/>
          <p:nvPr/>
        </p:nvSpPr>
        <p:spPr>
          <a:xfrm flipH="false" flipV="false" rot="-1172034">
            <a:off x="3530329" y="5724230"/>
            <a:ext cx="354815" cy="327379"/>
          </a:xfrm>
          <a:custGeom>
            <a:avLst/>
            <a:gdLst/>
            <a:ahLst/>
            <a:cxnLst/>
            <a:rect r="r" b="b" t="t" l="l"/>
            <a:pathLst>
              <a:path h="327379" w="354815">
                <a:moveTo>
                  <a:pt x="0" y="0"/>
                </a:moveTo>
                <a:lnTo>
                  <a:pt x="354815" y="0"/>
                </a:lnTo>
                <a:lnTo>
                  <a:pt x="354815" y="327378"/>
                </a:lnTo>
                <a:lnTo>
                  <a:pt x="0" y="327378"/>
                </a:lnTo>
                <a:lnTo>
                  <a:pt x="0" y="0"/>
                </a:lnTo>
                <a:close/>
              </a:path>
            </a:pathLst>
          </a:custGeom>
          <a:blipFill>
            <a:blip r:embed="rId8"/>
            <a:stretch>
              <a:fillRect l="0" t="-1697" r="0" b="-1697"/>
            </a:stretch>
          </a:blipFill>
        </p:spPr>
      </p:sp>
      <p:sp>
        <p:nvSpPr>
          <p:cNvPr name="TextBox 15" id="15"/>
          <p:cNvSpPr txBox="true"/>
          <p:nvPr/>
        </p:nvSpPr>
        <p:spPr>
          <a:xfrm rot="0">
            <a:off x="3929665" y="5811719"/>
            <a:ext cx="2036247" cy="865172"/>
          </a:xfrm>
          <a:prstGeom prst="rect">
            <a:avLst/>
          </a:prstGeom>
        </p:spPr>
        <p:txBody>
          <a:bodyPr anchor="t" rtlCol="false" tIns="0" lIns="0" bIns="0" rIns="0">
            <a:spAutoFit/>
          </a:bodyPr>
          <a:lstStyle/>
          <a:p>
            <a:pPr algn="ctr">
              <a:lnSpc>
                <a:spcPts val="2188"/>
              </a:lnSpc>
              <a:spcBef>
                <a:spcPct val="0"/>
              </a:spcBef>
            </a:pPr>
            <a:r>
              <a:rPr lang="en-US" b="true" sz="1563">
                <a:solidFill>
                  <a:srgbClr val="000000"/>
                </a:solidFill>
                <a:latin typeface="Agrandir Bold"/>
                <a:ea typeface="Agrandir Bold"/>
                <a:cs typeface="Agrandir Bold"/>
                <a:sym typeface="Agrandir Bold"/>
              </a:rPr>
              <a:t>Plan another visit to </a:t>
            </a:r>
            <a:r>
              <a:rPr lang="en-US" b="true" sz="1563">
                <a:solidFill>
                  <a:srgbClr val="56BECD"/>
                </a:solidFill>
                <a:latin typeface="Agrandir Bold"/>
                <a:ea typeface="Agrandir Bold"/>
                <a:cs typeface="Agrandir Bold"/>
                <a:sym typeface="Agrandir Bold"/>
              </a:rPr>
              <a:t>Creekside Discovery Centre </a:t>
            </a:r>
            <a:r>
              <a:rPr lang="en-US" b="true" sz="1563">
                <a:solidFill>
                  <a:srgbClr val="000000"/>
                </a:solidFill>
                <a:latin typeface="Agrandir Bold"/>
                <a:ea typeface="Agrandir Bold"/>
                <a:cs typeface="Agrandir Bold"/>
                <a:sym typeface="Agrandir Bold"/>
              </a:rPr>
              <a:t>- </a:t>
            </a:r>
            <a:r>
              <a:rPr lang="en-US" b="true" sz="1563" u="sng">
                <a:solidFill>
                  <a:srgbClr val="000000"/>
                </a:solidFill>
                <a:latin typeface="Agrandir Bold"/>
                <a:ea typeface="Agrandir Bold"/>
                <a:cs typeface="Agrandir Bold"/>
                <a:sym typeface="Agrandir Bold"/>
                <a:hlinkClick r:id="rId9" tooltip="https://www.creeksidecentre.org.uk/events/"/>
              </a:rPr>
              <a:t>What’s On?</a:t>
            </a:r>
          </a:p>
        </p:txBody>
      </p:sp>
      <p:sp>
        <p:nvSpPr>
          <p:cNvPr name="Freeform 16" id="16"/>
          <p:cNvSpPr/>
          <p:nvPr/>
        </p:nvSpPr>
        <p:spPr>
          <a:xfrm flipH="false" flipV="false" rot="1299682">
            <a:off x="5923578" y="6513202"/>
            <a:ext cx="355167" cy="327379"/>
          </a:xfrm>
          <a:custGeom>
            <a:avLst/>
            <a:gdLst/>
            <a:ahLst/>
            <a:cxnLst/>
            <a:rect r="r" b="b" t="t" l="l"/>
            <a:pathLst>
              <a:path h="327379" w="355167">
                <a:moveTo>
                  <a:pt x="0" y="0"/>
                </a:moveTo>
                <a:lnTo>
                  <a:pt x="355167" y="0"/>
                </a:lnTo>
                <a:lnTo>
                  <a:pt x="355167" y="327379"/>
                </a:lnTo>
                <a:lnTo>
                  <a:pt x="0" y="327379"/>
                </a:lnTo>
                <a:lnTo>
                  <a:pt x="0" y="0"/>
                </a:lnTo>
                <a:close/>
              </a:path>
            </a:pathLst>
          </a:custGeom>
          <a:blipFill>
            <a:blip r:embed="rId8"/>
            <a:stretch>
              <a:fillRect l="0" t="-1748" r="0" b="-1748"/>
            </a:stretch>
          </a:blipFill>
        </p:spPr>
      </p:sp>
      <p:grpSp>
        <p:nvGrpSpPr>
          <p:cNvPr name="Group 17" id="17"/>
          <p:cNvGrpSpPr/>
          <p:nvPr/>
        </p:nvGrpSpPr>
        <p:grpSpPr>
          <a:xfrm rot="0">
            <a:off x="0" y="0"/>
            <a:ext cx="9753600" cy="7315200"/>
            <a:chOff x="0" y="0"/>
            <a:chExt cx="3612388" cy="2709291"/>
          </a:xfrm>
        </p:grpSpPr>
        <p:sp>
          <p:nvSpPr>
            <p:cNvPr name="Freeform 18" id="18"/>
            <p:cNvSpPr/>
            <p:nvPr/>
          </p:nvSpPr>
          <p:spPr>
            <a:xfrm flipH="false" flipV="false" rot="0">
              <a:off x="0" y="0"/>
              <a:ext cx="3612388" cy="2709291"/>
            </a:xfrm>
            <a:custGeom>
              <a:avLst/>
              <a:gdLst/>
              <a:ahLst/>
              <a:cxnLst/>
              <a:rect r="r" b="b" t="t" l="l"/>
              <a:pathLst>
                <a:path h="2709291" w="3612388">
                  <a:moveTo>
                    <a:pt x="3612388" y="0"/>
                  </a:moveTo>
                  <a:lnTo>
                    <a:pt x="3612388" y="2709291"/>
                  </a:lnTo>
                  <a:lnTo>
                    <a:pt x="0" y="2709291"/>
                  </a:lnTo>
                  <a:lnTo>
                    <a:pt x="0" y="0"/>
                  </a:lnTo>
                  <a:close/>
                </a:path>
              </a:pathLst>
            </a:custGeom>
            <a:ln w="95250" cap="sq">
              <a:solidFill>
                <a:srgbClr val="39919E"/>
              </a:solidFill>
              <a:prstDash val="solid"/>
              <a:miter/>
            </a:ln>
          </p:spPr>
        </p:sp>
        <p:sp>
          <p:nvSpPr>
            <p:cNvPr name="TextBox 19" id="19"/>
            <p:cNvSpPr txBox="true"/>
            <p:nvPr/>
          </p:nvSpPr>
          <p:spPr>
            <a:xfrm>
              <a:off x="0" y="-76200"/>
              <a:ext cx="3612388" cy="2785491"/>
            </a:xfrm>
            <a:prstGeom prst="rect">
              <a:avLst/>
            </a:prstGeom>
          </p:spPr>
          <p:txBody>
            <a:bodyPr anchor="ctr" rtlCol="false" tIns="50800" lIns="50800" bIns="50800" rIns="50800"/>
            <a:lstStyle/>
            <a:p>
              <a:pPr algn="ctr">
                <a:lnSpc>
                  <a:spcPts val="2004"/>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364509" y="-169449"/>
            <a:ext cx="4940999" cy="1770499"/>
            <a:chOff x="0" y="0"/>
            <a:chExt cx="6587998" cy="2360665"/>
          </a:xfrm>
        </p:grpSpPr>
        <p:sp>
          <p:nvSpPr>
            <p:cNvPr name="Freeform 3" id="3"/>
            <p:cNvSpPr/>
            <p:nvPr/>
          </p:nvSpPr>
          <p:spPr>
            <a:xfrm flipH="false" flipV="false" rot="0">
              <a:off x="2356583" y="0"/>
              <a:ext cx="1849780" cy="1201127"/>
            </a:xfrm>
            <a:custGeom>
              <a:avLst/>
              <a:gdLst/>
              <a:ahLst/>
              <a:cxnLst/>
              <a:rect r="r" b="b" t="t" l="l"/>
              <a:pathLst>
                <a:path h="1201127" w="1849780">
                  <a:moveTo>
                    <a:pt x="0" y="0"/>
                  </a:moveTo>
                  <a:lnTo>
                    <a:pt x="1849780" y="0"/>
                  </a:lnTo>
                  <a:lnTo>
                    <a:pt x="1849780" y="1201127"/>
                  </a:lnTo>
                  <a:lnTo>
                    <a:pt x="0" y="1201127"/>
                  </a:lnTo>
                  <a:lnTo>
                    <a:pt x="0" y="0"/>
                  </a:lnTo>
                  <a:close/>
                </a:path>
              </a:pathLst>
            </a:custGeom>
            <a:blipFill>
              <a:blip r:embed="rId2"/>
              <a:stretch>
                <a:fillRect l="0" t="0" r="0" b="0"/>
              </a:stretch>
            </a:blipFill>
          </p:spPr>
        </p:sp>
        <p:sp>
          <p:nvSpPr>
            <p:cNvPr name="TextBox 4" id="4"/>
            <p:cNvSpPr txBox="true"/>
            <p:nvPr/>
          </p:nvSpPr>
          <p:spPr>
            <a:xfrm rot="0">
              <a:off x="556916" y="1778441"/>
              <a:ext cx="5449114" cy="582224"/>
            </a:xfrm>
            <a:prstGeom prst="rect">
              <a:avLst/>
            </a:prstGeom>
          </p:spPr>
          <p:txBody>
            <a:bodyPr anchor="t" rtlCol="false" tIns="0" lIns="0" bIns="0" rIns="0">
              <a:spAutoFit/>
            </a:bodyPr>
            <a:lstStyle/>
            <a:p>
              <a:pPr algn="ctr">
                <a:lnSpc>
                  <a:spcPts val="1819"/>
                </a:lnSpc>
              </a:pPr>
              <a:r>
                <a:rPr lang="en-US" sz="1299" i="true">
                  <a:solidFill>
                    <a:srgbClr val="000000"/>
                  </a:solidFill>
                  <a:latin typeface="Agrandir Italics"/>
                  <a:ea typeface="Agrandir Italics"/>
                  <a:cs typeface="Agrandir Italics"/>
                  <a:sym typeface="Agrandir Italics"/>
                </a:rPr>
                <a:t>A View from the River Bank:</a:t>
              </a:r>
            </a:p>
            <a:p>
              <a:pPr algn="ctr">
                <a:lnSpc>
                  <a:spcPts val="1532"/>
                </a:lnSpc>
              </a:pPr>
              <a:r>
                <a:rPr lang="en-US" sz="1094">
                  <a:solidFill>
                    <a:srgbClr val="000000"/>
                  </a:solidFill>
                  <a:latin typeface="Agrandir"/>
                  <a:ea typeface="Agrandir"/>
                  <a:cs typeface="Agrandir"/>
                  <a:sym typeface="Agrandir"/>
                </a:rPr>
                <a:t>Learning links to enjoy in school or at home</a:t>
              </a:r>
            </a:p>
          </p:txBody>
        </p:sp>
        <p:sp>
          <p:nvSpPr>
            <p:cNvPr name="Freeform 5" id="5"/>
            <p:cNvSpPr/>
            <p:nvPr/>
          </p:nvSpPr>
          <p:spPr>
            <a:xfrm flipH="false" flipV="false" rot="0">
              <a:off x="0" y="915580"/>
              <a:ext cx="6587998" cy="896695"/>
            </a:xfrm>
            <a:custGeom>
              <a:avLst/>
              <a:gdLst/>
              <a:ahLst/>
              <a:cxnLst/>
              <a:rect r="r" b="b" t="t" l="l"/>
              <a:pathLst>
                <a:path h="896695" w="6587998">
                  <a:moveTo>
                    <a:pt x="0" y="0"/>
                  </a:moveTo>
                  <a:lnTo>
                    <a:pt x="6587998" y="0"/>
                  </a:lnTo>
                  <a:lnTo>
                    <a:pt x="6587998" y="896696"/>
                  </a:lnTo>
                  <a:lnTo>
                    <a:pt x="0" y="8966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401582" y="1153502"/>
              <a:ext cx="3896279" cy="637540"/>
            </a:xfrm>
            <a:prstGeom prst="rect">
              <a:avLst/>
            </a:prstGeom>
          </p:spPr>
          <p:txBody>
            <a:bodyPr anchor="t" rtlCol="false" tIns="0" lIns="0" bIns="0" rIns="0">
              <a:spAutoFit/>
            </a:bodyPr>
            <a:lstStyle/>
            <a:p>
              <a:pPr algn="ctr">
                <a:lnSpc>
                  <a:spcPts val="4081"/>
                </a:lnSpc>
                <a:spcBef>
                  <a:spcPct val="0"/>
                </a:spcBef>
              </a:pPr>
              <a:r>
                <a:rPr lang="en-US" sz="2915" spc="206">
                  <a:solidFill>
                    <a:srgbClr val="EC008C"/>
                  </a:solidFill>
                  <a:latin typeface="Le Petit Cochon"/>
                  <a:ea typeface="Le Petit Cochon"/>
                  <a:cs typeface="Le Petit Cochon"/>
                  <a:sym typeface="Le Petit Cochon"/>
                </a:rPr>
                <a:t>DEPTFORD CREEK</a:t>
              </a:r>
            </a:p>
          </p:txBody>
        </p:sp>
        <p:sp>
          <p:nvSpPr>
            <p:cNvPr name="Freeform 7" id="7"/>
            <p:cNvSpPr/>
            <p:nvPr/>
          </p:nvSpPr>
          <p:spPr>
            <a:xfrm flipH="false" flipV="false" rot="2700000">
              <a:off x="336249" y="1110535"/>
              <a:ext cx="1163922" cy="771099"/>
            </a:xfrm>
            <a:custGeom>
              <a:avLst/>
              <a:gdLst/>
              <a:ahLst/>
              <a:cxnLst/>
              <a:rect r="r" b="b" t="t" l="l"/>
              <a:pathLst>
                <a:path h="771099" w="1163922">
                  <a:moveTo>
                    <a:pt x="0" y="0"/>
                  </a:moveTo>
                  <a:lnTo>
                    <a:pt x="1163922" y="0"/>
                  </a:lnTo>
                  <a:lnTo>
                    <a:pt x="1163922" y="771099"/>
                  </a:lnTo>
                  <a:lnTo>
                    <a:pt x="0" y="771099"/>
                  </a:lnTo>
                  <a:lnTo>
                    <a:pt x="0" y="0"/>
                  </a:lnTo>
                  <a:close/>
                </a:path>
              </a:pathLst>
            </a:custGeom>
            <a:blipFill>
              <a:blip r:embed="rId5"/>
              <a:stretch>
                <a:fillRect l="0" t="0" r="0" b="0"/>
              </a:stretch>
            </a:blipFill>
          </p:spPr>
        </p:sp>
        <p:sp>
          <p:nvSpPr>
            <p:cNvPr name="Freeform 8" id="8"/>
            <p:cNvSpPr/>
            <p:nvPr/>
          </p:nvSpPr>
          <p:spPr>
            <a:xfrm flipH="false" flipV="false" rot="-2274067">
              <a:off x="5362289" y="1361370"/>
              <a:ext cx="673090" cy="440874"/>
            </a:xfrm>
            <a:custGeom>
              <a:avLst/>
              <a:gdLst/>
              <a:ahLst/>
              <a:cxnLst/>
              <a:rect r="r" b="b" t="t" l="l"/>
              <a:pathLst>
                <a:path h="440874" w="673090">
                  <a:moveTo>
                    <a:pt x="0" y="0"/>
                  </a:moveTo>
                  <a:lnTo>
                    <a:pt x="673089" y="0"/>
                  </a:lnTo>
                  <a:lnTo>
                    <a:pt x="673089" y="440874"/>
                  </a:lnTo>
                  <a:lnTo>
                    <a:pt x="0" y="440874"/>
                  </a:lnTo>
                  <a:lnTo>
                    <a:pt x="0" y="0"/>
                  </a:lnTo>
                  <a:close/>
                </a:path>
              </a:pathLst>
            </a:custGeom>
            <a:blipFill>
              <a:blip r:embed="rId6"/>
              <a:stretch>
                <a:fillRect l="0" t="0" r="0" b="0"/>
              </a:stretch>
            </a:blipFill>
          </p:spPr>
        </p:sp>
      </p:grpSp>
      <p:sp>
        <p:nvSpPr>
          <p:cNvPr name="TextBox 9" id="9"/>
          <p:cNvSpPr txBox="true"/>
          <p:nvPr/>
        </p:nvSpPr>
        <p:spPr>
          <a:xfrm rot="0">
            <a:off x="1057107" y="1772500"/>
            <a:ext cx="7639387" cy="5177892"/>
          </a:xfrm>
          <a:prstGeom prst="rect">
            <a:avLst/>
          </a:prstGeom>
        </p:spPr>
        <p:txBody>
          <a:bodyPr anchor="t" rtlCol="false" tIns="0" lIns="0" bIns="0" rIns="0">
            <a:spAutoFit/>
          </a:bodyPr>
          <a:lstStyle/>
          <a:p>
            <a:pPr algn="l">
              <a:lnSpc>
                <a:spcPts val="1989"/>
              </a:lnSpc>
            </a:pPr>
            <a:r>
              <a:rPr lang="en-US" sz="1421">
                <a:solidFill>
                  <a:srgbClr val="000000"/>
                </a:solidFill>
                <a:latin typeface="Agrandir"/>
                <a:ea typeface="Agrandir"/>
                <a:cs typeface="Agrandir"/>
                <a:sym typeface="Agrandir"/>
              </a:rPr>
              <a:t>If you can’t access our clickable links in the first page, you can find all the same information by following these instructions and using the links below.</a:t>
            </a:r>
          </a:p>
          <a:p>
            <a:pPr algn="l">
              <a:lnSpc>
                <a:spcPts val="1989"/>
              </a:lnSpc>
            </a:pPr>
          </a:p>
          <a:p>
            <a:pPr algn="l">
              <a:lnSpc>
                <a:spcPts val="1989"/>
              </a:lnSpc>
            </a:pPr>
            <a:r>
              <a:rPr lang="en-US" sz="1421" b="true">
                <a:solidFill>
                  <a:srgbClr val="000000"/>
                </a:solidFill>
                <a:latin typeface="Agrandir Bold"/>
                <a:ea typeface="Agrandir Bold"/>
                <a:cs typeface="Agrandir Bold"/>
                <a:sym typeface="Agrandir Bold"/>
              </a:rPr>
              <a:t>Creekside Challenge</a:t>
            </a:r>
          </a:p>
          <a:p>
            <a:pPr algn="l">
              <a:lnSpc>
                <a:spcPts val="1989"/>
              </a:lnSpc>
              <a:spcBef>
                <a:spcPct val="0"/>
              </a:spcBef>
            </a:pPr>
            <a:r>
              <a:rPr lang="en-US" sz="1421">
                <a:solidFill>
                  <a:srgbClr val="000000"/>
                </a:solidFill>
                <a:latin typeface="Agrandir"/>
                <a:ea typeface="Agrandir"/>
                <a:cs typeface="Agrandir"/>
                <a:sym typeface="Agrandir"/>
              </a:rPr>
              <a:t>https://www.creeksidecentre.org.uk/education/learning-resources/</a:t>
            </a:r>
          </a:p>
          <a:p>
            <a:pPr algn="l">
              <a:lnSpc>
                <a:spcPts val="1989"/>
              </a:lnSpc>
              <a:spcBef>
                <a:spcPct val="0"/>
              </a:spcBef>
            </a:pPr>
            <a:r>
              <a:rPr lang="en-US" sz="1421">
                <a:solidFill>
                  <a:srgbClr val="000000"/>
                </a:solidFill>
                <a:latin typeface="Agrandir"/>
                <a:ea typeface="Agrandir"/>
                <a:cs typeface="Agrandir"/>
                <a:sym typeface="Agrandir"/>
              </a:rPr>
              <a:t>Click on the ‘Learning about rivers’ button and you’ll find the introduction video along with a link to the PDF worksheets.</a:t>
            </a:r>
          </a:p>
          <a:p>
            <a:pPr algn="l">
              <a:lnSpc>
                <a:spcPts val="1989"/>
              </a:lnSpc>
              <a:spcBef>
                <a:spcPct val="0"/>
              </a:spcBef>
            </a:pPr>
          </a:p>
          <a:p>
            <a:pPr algn="l">
              <a:lnSpc>
                <a:spcPts val="1989"/>
              </a:lnSpc>
              <a:spcBef>
                <a:spcPct val="0"/>
              </a:spcBef>
            </a:pPr>
            <a:r>
              <a:rPr lang="en-US" b="true" sz="1421">
                <a:solidFill>
                  <a:srgbClr val="000000"/>
                </a:solidFill>
                <a:latin typeface="Agrandir Bold"/>
                <a:ea typeface="Agrandir Bold"/>
                <a:cs typeface="Agrandir Bold"/>
                <a:sym typeface="Agrandir Bold"/>
              </a:rPr>
              <a:t>Poems</a:t>
            </a:r>
          </a:p>
          <a:p>
            <a:pPr algn="l">
              <a:lnSpc>
                <a:spcPts val="1989"/>
              </a:lnSpc>
              <a:spcBef>
                <a:spcPct val="0"/>
              </a:spcBef>
            </a:pPr>
            <a:r>
              <a:rPr lang="en-US" sz="1421">
                <a:solidFill>
                  <a:srgbClr val="000000"/>
                </a:solidFill>
                <a:latin typeface="Agrandir"/>
                <a:ea typeface="Agrandir"/>
                <a:cs typeface="Agrandir"/>
                <a:sym typeface="Agrandir"/>
              </a:rPr>
              <a:t>Children’s Poetry Archive: https://childrens.poetryarchive.org/</a:t>
            </a:r>
          </a:p>
          <a:p>
            <a:pPr algn="l">
              <a:lnSpc>
                <a:spcPts val="1989"/>
              </a:lnSpc>
              <a:spcBef>
                <a:spcPct val="0"/>
              </a:spcBef>
            </a:pPr>
            <a:r>
              <a:rPr lang="en-US" b="true" sz="1421">
                <a:solidFill>
                  <a:srgbClr val="000000"/>
                </a:solidFill>
                <a:latin typeface="Agrandir Bold"/>
                <a:ea typeface="Agrandir Bold"/>
                <a:cs typeface="Agrandir Bold"/>
                <a:sym typeface="Agrandir Bold"/>
              </a:rPr>
              <a:t>The River by Valerie Bloom:</a:t>
            </a:r>
            <a:r>
              <a:rPr lang="en-US" sz="1421">
                <a:solidFill>
                  <a:srgbClr val="000000"/>
                </a:solidFill>
                <a:latin typeface="Agrandir"/>
                <a:ea typeface="Agrandir"/>
                <a:cs typeface="Agrandir"/>
                <a:sym typeface="Agrandir"/>
              </a:rPr>
              <a:t> https://childrens.poetryarchive.org/poem/the-river/</a:t>
            </a:r>
          </a:p>
          <a:p>
            <a:pPr algn="l">
              <a:lnSpc>
                <a:spcPts val="1989"/>
              </a:lnSpc>
              <a:spcBef>
                <a:spcPct val="0"/>
              </a:spcBef>
            </a:pPr>
            <a:r>
              <a:rPr lang="en-US" b="true" sz="1421">
                <a:solidFill>
                  <a:srgbClr val="000000"/>
                </a:solidFill>
                <a:latin typeface="Agrandir Bold"/>
                <a:ea typeface="Agrandir Bold"/>
                <a:cs typeface="Agrandir Bold"/>
                <a:sym typeface="Agrandir Bold"/>
              </a:rPr>
              <a:t>Daughter of the Sea by Philip Gross:</a:t>
            </a:r>
          </a:p>
          <a:p>
            <a:pPr algn="l">
              <a:lnSpc>
                <a:spcPts val="1989"/>
              </a:lnSpc>
              <a:spcBef>
                <a:spcPct val="0"/>
              </a:spcBef>
            </a:pPr>
            <a:r>
              <a:rPr lang="en-US" sz="1421">
                <a:solidFill>
                  <a:srgbClr val="000000"/>
                </a:solidFill>
                <a:latin typeface="Agrandir"/>
                <a:ea typeface="Agrandir"/>
                <a:cs typeface="Agrandir"/>
                <a:sym typeface="Agrandir"/>
              </a:rPr>
              <a:t>https://childrens.poetryarchive.org/poem/daughter-of-the-sea/</a:t>
            </a:r>
          </a:p>
          <a:p>
            <a:pPr algn="l">
              <a:lnSpc>
                <a:spcPts val="1989"/>
              </a:lnSpc>
              <a:spcBef>
                <a:spcPct val="0"/>
              </a:spcBef>
            </a:pPr>
            <a:r>
              <a:rPr lang="en-US" b="true" sz="1421">
                <a:solidFill>
                  <a:srgbClr val="000000"/>
                </a:solidFill>
                <a:latin typeface="Agrandir Bold"/>
                <a:ea typeface="Agrandir Bold"/>
                <a:cs typeface="Agrandir Bold"/>
                <a:sym typeface="Agrandir Bold"/>
              </a:rPr>
              <a:t>The Seagulls by Michael Rosen:</a:t>
            </a:r>
            <a:r>
              <a:rPr lang="en-US" sz="1421">
                <a:solidFill>
                  <a:srgbClr val="000000"/>
                </a:solidFill>
                <a:latin typeface="Agrandir"/>
                <a:ea typeface="Agrandir"/>
                <a:cs typeface="Agrandir"/>
                <a:sym typeface="Agrandir"/>
              </a:rPr>
              <a:t> https://childrens.poetryarchive.org/poem/the-seagulls/</a:t>
            </a:r>
          </a:p>
          <a:p>
            <a:pPr algn="l">
              <a:lnSpc>
                <a:spcPts val="1989"/>
              </a:lnSpc>
              <a:spcBef>
                <a:spcPct val="0"/>
              </a:spcBef>
            </a:pPr>
          </a:p>
          <a:p>
            <a:pPr algn="l">
              <a:lnSpc>
                <a:spcPts val="1989"/>
              </a:lnSpc>
              <a:spcBef>
                <a:spcPct val="0"/>
              </a:spcBef>
            </a:pPr>
            <a:r>
              <a:rPr lang="en-US" b="true" sz="1421">
                <a:solidFill>
                  <a:srgbClr val="000000"/>
                </a:solidFill>
                <a:latin typeface="Agrandir Bold"/>
                <a:ea typeface="Agrandir Bold"/>
                <a:cs typeface="Agrandir Bold"/>
                <a:sym typeface="Agrandir Bold"/>
              </a:rPr>
              <a:t>Videos</a:t>
            </a:r>
            <a:r>
              <a:rPr lang="en-US" sz="1421">
                <a:solidFill>
                  <a:srgbClr val="000000"/>
                </a:solidFill>
                <a:latin typeface="Agrandir"/>
                <a:ea typeface="Agrandir"/>
                <a:cs typeface="Agrandir"/>
                <a:sym typeface="Agrandir"/>
              </a:rPr>
              <a:t>: Look at the ‘Creekside Discovery Centre’ channel on YouTube</a:t>
            </a:r>
          </a:p>
          <a:p>
            <a:pPr algn="l">
              <a:lnSpc>
                <a:spcPts val="1989"/>
              </a:lnSpc>
              <a:spcBef>
                <a:spcPct val="0"/>
              </a:spcBef>
            </a:pPr>
            <a:r>
              <a:rPr lang="en-US" sz="1421">
                <a:solidFill>
                  <a:srgbClr val="000000"/>
                </a:solidFill>
                <a:latin typeface="Agrandir"/>
                <a:ea typeface="Agrandir"/>
                <a:cs typeface="Agrandir"/>
                <a:sym typeface="Agrandir"/>
              </a:rPr>
              <a:t>(@creeksidediscoverycentre7340)</a:t>
            </a:r>
          </a:p>
          <a:p>
            <a:pPr algn="l">
              <a:lnSpc>
                <a:spcPts val="1989"/>
              </a:lnSpc>
              <a:spcBef>
                <a:spcPct val="0"/>
              </a:spcBef>
            </a:pPr>
            <a:r>
              <a:rPr lang="en-US" b="true" sz="1421">
                <a:solidFill>
                  <a:srgbClr val="000000"/>
                </a:solidFill>
                <a:latin typeface="Agrandir Bold"/>
                <a:ea typeface="Agrandir Bold"/>
                <a:cs typeface="Agrandir Bold"/>
                <a:sym typeface="Agrandir Bold"/>
              </a:rPr>
              <a:t>Introduction Video</a:t>
            </a:r>
            <a:r>
              <a:rPr lang="en-US" sz="1421">
                <a:solidFill>
                  <a:srgbClr val="000000"/>
                </a:solidFill>
                <a:latin typeface="Agrandir"/>
                <a:ea typeface="Agrandir"/>
                <a:cs typeface="Agrandir"/>
                <a:sym typeface="Agrandir"/>
              </a:rPr>
              <a:t>: https://www.youtube.com/watch?v=kPsUjxyYQ6o</a:t>
            </a:r>
          </a:p>
          <a:p>
            <a:pPr algn="l">
              <a:lnSpc>
                <a:spcPts val="1989"/>
              </a:lnSpc>
              <a:spcBef>
                <a:spcPct val="0"/>
              </a:spcBef>
            </a:pPr>
            <a:r>
              <a:rPr lang="en-US" b="true" sz="1421">
                <a:solidFill>
                  <a:srgbClr val="000000"/>
                </a:solidFill>
                <a:latin typeface="Agrandir Bold"/>
                <a:ea typeface="Agrandir Bold"/>
                <a:cs typeface="Agrandir Bold"/>
                <a:sym typeface="Agrandir Bold"/>
              </a:rPr>
              <a:t>Rising Tide</a:t>
            </a:r>
            <a:r>
              <a:rPr lang="en-US" sz="1421">
                <a:solidFill>
                  <a:srgbClr val="000000"/>
                </a:solidFill>
                <a:latin typeface="Agrandir"/>
                <a:ea typeface="Agrandir"/>
                <a:cs typeface="Agrandir"/>
                <a:sym typeface="Agrandir"/>
              </a:rPr>
              <a:t>: https://www.youtube.com/watch?v=ELTPs7-UkmA</a:t>
            </a:r>
          </a:p>
          <a:p>
            <a:pPr algn="l">
              <a:lnSpc>
                <a:spcPts val="1989"/>
              </a:lnSpc>
              <a:spcBef>
                <a:spcPct val="0"/>
              </a:spcBef>
            </a:pPr>
            <a:r>
              <a:rPr lang="en-US" b="true" sz="1421">
                <a:solidFill>
                  <a:srgbClr val="000000"/>
                </a:solidFill>
                <a:latin typeface="Agrandir Bold"/>
                <a:ea typeface="Agrandir Bold"/>
                <a:cs typeface="Agrandir Bold"/>
                <a:sym typeface="Agrandir Bold"/>
              </a:rPr>
              <a:t>Falling Tide:</a:t>
            </a:r>
            <a:r>
              <a:rPr lang="en-US" sz="1421">
                <a:solidFill>
                  <a:srgbClr val="000000"/>
                </a:solidFill>
                <a:latin typeface="Agrandir"/>
                <a:ea typeface="Agrandir"/>
                <a:cs typeface="Agrandir"/>
                <a:sym typeface="Agrandir"/>
              </a:rPr>
              <a:t> </a:t>
            </a:r>
            <a:r>
              <a:rPr lang="en-US" sz="1421" u="sng">
                <a:solidFill>
                  <a:srgbClr val="000000"/>
                </a:solidFill>
                <a:latin typeface="Agrandir"/>
                <a:ea typeface="Agrandir"/>
                <a:cs typeface="Agrandir"/>
                <a:sym typeface="Agrandir"/>
                <a:hlinkClick r:id="rId7" tooltip="https://www.youtube.com/watch?v=qamds-wRUYM"/>
              </a:rPr>
              <a:t>https://www.youtube.com/watch?v=qamds-wRUYM</a:t>
            </a:r>
          </a:p>
          <a:p>
            <a:pPr algn="l">
              <a:lnSpc>
                <a:spcPts val="1569"/>
              </a:lnSpc>
              <a:spcBef>
                <a:spcPct val="0"/>
              </a:spcBef>
            </a:pPr>
          </a:p>
        </p:txBody>
      </p:sp>
      <p:grpSp>
        <p:nvGrpSpPr>
          <p:cNvPr name="Group 10" id="10"/>
          <p:cNvGrpSpPr/>
          <p:nvPr/>
        </p:nvGrpSpPr>
        <p:grpSpPr>
          <a:xfrm rot="0">
            <a:off x="0" y="0"/>
            <a:ext cx="9753600" cy="7315200"/>
            <a:chOff x="0" y="0"/>
            <a:chExt cx="3612388" cy="2709291"/>
          </a:xfrm>
        </p:grpSpPr>
        <p:sp>
          <p:nvSpPr>
            <p:cNvPr name="Freeform 11" id="11"/>
            <p:cNvSpPr/>
            <p:nvPr/>
          </p:nvSpPr>
          <p:spPr>
            <a:xfrm flipH="false" flipV="false" rot="0">
              <a:off x="0" y="0"/>
              <a:ext cx="3612388" cy="2709291"/>
            </a:xfrm>
            <a:custGeom>
              <a:avLst/>
              <a:gdLst/>
              <a:ahLst/>
              <a:cxnLst/>
              <a:rect r="r" b="b" t="t" l="l"/>
              <a:pathLst>
                <a:path h="2709291" w="3612388">
                  <a:moveTo>
                    <a:pt x="3612388" y="0"/>
                  </a:moveTo>
                  <a:lnTo>
                    <a:pt x="3612388" y="2709291"/>
                  </a:lnTo>
                  <a:lnTo>
                    <a:pt x="0" y="2709291"/>
                  </a:lnTo>
                  <a:lnTo>
                    <a:pt x="0" y="0"/>
                  </a:lnTo>
                  <a:close/>
                </a:path>
              </a:pathLst>
            </a:custGeom>
            <a:ln w="95250" cap="sq">
              <a:solidFill>
                <a:srgbClr val="EC008C"/>
              </a:solidFill>
              <a:prstDash val="solid"/>
              <a:miter/>
            </a:ln>
          </p:spPr>
        </p:sp>
        <p:sp>
          <p:nvSpPr>
            <p:cNvPr name="TextBox 12" id="12"/>
            <p:cNvSpPr txBox="true"/>
            <p:nvPr/>
          </p:nvSpPr>
          <p:spPr>
            <a:xfrm>
              <a:off x="0" y="-76200"/>
              <a:ext cx="3612388" cy="2785491"/>
            </a:xfrm>
            <a:prstGeom prst="rect">
              <a:avLst/>
            </a:prstGeom>
          </p:spPr>
          <p:txBody>
            <a:bodyPr anchor="ctr" rtlCol="false" tIns="50800" lIns="50800" bIns="50800" rIns="50800"/>
            <a:lstStyle/>
            <a:p>
              <a:pPr algn="ctr">
                <a:lnSpc>
                  <a:spcPts val="2004"/>
                </a:lnSpc>
              </a:pPr>
            </a:p>
          </p:txBody>
        </p:sp>
      </p:gr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895550" y="1039444"/>
            <a:ext cx="5962501" cy="5169637"/>
          </a:xfrm>
          <a:prstGeom prst="rect">
            <a:avLst/>
          </a:prstGeom>
        </p:spPr>
        <p:txBody>
          <a:bodyPr anchor="t" rtlCol="false" tIns="0" lIns="0" bIns="0" rIns="0">
            <a:spAutoFit/>
          </a:bodyPr>
          <a:lstStyle/>
          <a:p>
            <a:pPr algn="l">
              <a:lnSpc>
                <a:spcPts val="1989"/>
              </a:lnSpc>
              <a:spcBef>
                <a:spcPct val="0"/>
              </a:spcBef>
            </a:pPr>
          </a:p>
          <a:p>
            <a:pPr algn="l">
              <a:lnSpc>
                <a:spcPts val="1989"/>
              </a:lnSpc>
              <a:spcBef>
                <a:spcPct val="0"/>
              </a:spcBef>
            </a:pPr>
            <a:r>
              <a:rPr lang="en-US" b="true" sz="1421">
                <a:solidFill>
                  <a:srgbClr val="000000"/>
                </a:solidFill>
                <a:latin typeface="Agrandir Bold"/>
                <a:ea typeface="Agrandir Bold"/>
                <a:cs typeface="Agrandir Bold"/>
                <a:sym typeface="Agrandir Bold"/>
              </a:rPr>
              <a:t>FAQ - Check out our Blog:</a:t>
            </a:r>
            <a:r>
              <a:rPr lang="en-US" sz="1421">
                <a:solidFill>
                  <a:srgbClr val="000000"/>
                </a:solidFill>
                <a:latin typeface="Agrandir"/>
                <a:ea typeface="Agrandir"/>
                <a:cs typeface="Agrandir"/>
                <a:sym typeface="Agrandir"/>
              </a:rPr>
              <a:t> https://www.creeksidecentre.org.uk/blog/</a:t>
            </a:r>
          </a:p>
          <a:p>
            <a:pPr algn="l">
              <a:lnSpc>
                <a:spcPts val="1989"/>
              </a:lnSpc>
              <a:spcBef>
                <a:spcPct val="0"/>
              </a:spcBef>
            </a:pPr>
            <a:r>
              <a:rPr lang="en-US" b="true" sz="1421">
                <a:solidFill>
                  <a:srgbClr val="000000"/>
                </a:solidFill>
                <a:latin typeface="Agrandir Bold"/>
                <a:ea typeface="Agrandir Bold"/>
                <a:cs typeface="Agrandir Bold"/>
                <a:sym typeface="Agrandir Bold"/>
              </a:rPr>
              <a:t>FAQ – Wildlife:</a:t>
            </a:r>
          </a:p>
          <a:p>
            <a:pPr algn="l">
              <a:lnSpc>
                <a:spcPts val="1989"/>
              </a:lnSpc>
              <a:spcBef>
                <a:spcPct val="0"/>
              </a:spcBef>
            </a:pPr>
            <a:r>
              <a:rPr lang="en-US" b="true" sz="1421">
                <a:solidFill>
                  <a:srgbClr val="000000"/>
                </a:solidFill>
                <a:latin typeface="Agrandir Bold"/>
                <a:ea typeface="Agrandir Bold"/>
                <a:cs typeface="Agrandir Bold"/>
                <a:sym typeface="Agrandir Bold"/>
              </a:rPr>
              <a:t>European Eel:</a:t>
            </a:r>
            <a:r>
              <a:rPr lang="en-US" sz="1421">
                <a:solidFill>
                  <a:srgbClr val="000000"/>
                </a:solidFill>
                <a:latin typeface="Agrandir"/>
                <a:ea typeface="Agrandir"/>
                <a:cs typeface="Agrandir"/>
                <a:sym typeface="Agrandir"/>
              </a:rPr>
              <a:t> https://www.creeksidecentre.org.uk/blog/post/from-river-to-sea-the-epic-journey-of-european-eels</a:t>
            </a:r>
          </a:p>
          <a:p>
            <a:pPr algn="l">
              <a:lnSpc>
                <a:spcPts val="1989"/>
              </a:lnSpc>
              <a:spcBef>
                <a:spcPct val="0"/>
              </a:spcBef>
            </a:pPr>
            <a:r>
              <a:rPr lang="en-US" b="true" sz="1421">
                <a:solidFill>
                  <a:srgbClr val="000000"/>
                </a:solidFill>
                <a:latin typeface="Agrandir Bold"/>
                <a:ea typeface="Agrandir Bold"/>
                <a:cs typeface="Agrandir Bold"/>
                <a:sym typeface="Agrandir Bold"/>
              </a:rPr>
              <a:t>Swan’s Nest:</a:t>
            </a:r>
            <a:r>
              <a:rPr lang="en-US" sz="1421">
                <a:solidFill>
                  <a:srgbClr val="000000"/>
                </a:solidFill>
                <a:latin typeface="Agrandir"/>
                <a:ea typeface="Agrandir"/>
                <a:cs typeface="Agrandir"/>
                <a:sym typeface="Agrandir"/>
              </a:rPr>
              <a:t> https://www.creeksidecentre.org.uk/blog/post/swan-nesting-raft-rebuild</a:t>
            </a:r>
          </a:p>
          <a:p>
            <a:pPr algn="l">
              <a:lnSpc>
                <a:spcPts val="1989"/>
              </a:lnSpc>
              <a:spcBef>
                <a:spcPct val="0"/>
              </a:spcBef>
            </a:pPr>
            <a:r>
              <a:rPr lang="en-US" b="true" sz="1421">
                <a:solidFill>
                  <a:srgbClr val="000000"/>
                </a:solidFill>
                <a:latin typeface="Agrandir Bold"/>
                <a:ea typeface="Agrandir Bold"/>
                <a:cs typeface="Agrandir Bold"/>
                <a:sym typeface="Agrandir Bold"/>
              </a:rPr>
              <a:t>FAQ – Algae 1:</a:t>
            </a:r>
            <a:r>
              <a:rPr lang="en-US" sz="1421">
                <a:solidFill>
                  <a:srgbClr val="000000"/>
                </a:solidFill>
                <a:latin typeface="Agrandir"/>
                <a:ea typeface="Agrandir"/>
                <a:cs typeface="Agrandir"/>
                <a:sym typeface="Agrandir"/>
              </a:rPr>
              <a:t> https://www.creeksidecentre.org.uk/blog/post/slimewatch-2-algae-investigation---photo-reportage</a:t>
            </a:r>
          </a:p>
          <a:p>
            <a:pPr algn="l">
              <a:lnSpc>
                <a:spcPts val="1989"/>
              </a:lnSpc>
              <a:spcBef>
                <a:spcPct val="0"/>
              </a:spcBef>
            </a:pPr>
            <a:r>
              <a:rPr lang="en-US" b="true" sz="1421">
                <a:solidFill>
                  <a:srgbClr val="000000"/>
                </a:solidFill>
                <a:latin typeface="Agrandir Bold"/>
                <a:ea typeface="Agrandir Bold"/>
                <a:cs typeface="Agrandir Bold"/>
                <a:sym typeface="Agrandir Bold"/>
              </a:rPr>
              <a:t>FAQ – Algae 2:</a:t>
            </a:r>
            <a:r>
              <a:rPr lang="en-US" sz="1421">
                <a:solidFill>
                  <a:srgbClr val="000000"/>
                </a:solidFill>
                <a:latin typeface="Agrandir"/>
                <a:ea typeface="Agrandir"/>
                <a:cs typeface="Agrandir"/>
                <a:sym typeface="Agrandir"/>
              </a:rPr>
              <a:t> https://sway.cloud.microsoft/uhvB7qAdFzj6v1SY</a:t>
            </a:r>
          </a:p>
          <a:p>
            <a:pPr algn="l">
              <a:lnSpc>
                <a:spcPts val="1989"/>
              </a:lnSpc>
              <a:spcBef>
                <a:spcPct val="0"/>
              </a:spcBef>
            </a:pPr>
            <a:r>
              <a:rPr lang="en-US" b="true" sz="1421">
                <a:solidFill>
                  <a:srgbClr val="000000"/>
                </a:solidFill>
                <a:latin typeface="Agrandir Bold"/>
                <a:ea typeface="Agrandir Bold"/>
                <a:cs typeface="Agrandir Bold"/>
                <a:sym typeface="Agrandir Bold"/>
              </a:rPr>
              <a:t>FAQ – Work Experience:</a:t>
            </a:r>
            <a:r>
              <a:rPr lang="en-US" sz="1421">
                <a:solidFill>
                  <a:srgbClr val="000000"/>
                </a:solidFill>
                <a:latin typeface="Agrandir"/>
                <a:ea typeface="Agrandir"/>
                <a:cs typeface="Agrandir"/>
                <a:sym typeface="Agrandir"/>
              </a:rPr>
              <a:t> https://www.creeksidecentre.org.uk/blog/post/my-work-experience-at-creekside-discovery-centre</a:t>
            </a:r>
          </a:p>
          <a:p>
            <a:pPr algn="l">
              <a:lnSpc>
                <a:spcPts val="1989"/>
              </a:lnSpc>
              <a:spcBef>
                <a:spcPct val="0"/>
              </a:spcBef>
            </a:pPr>
            <a:r>
              <a:rPr lang="en-US" b="true" sz="1421">
                <a:solidFill>
                  <a:srgbClr val="000000"/>
                </a:solidFill>
                <a:latin typeface="Agrandir Bold"/>
                <a:ea typeface="Agrandir Bold"/>
                <a:cs typeface="Agrandir Bold"/>
                <a:sym typeface="Agrandir Bold"/>
              </a:rPr>
              <a:t>FAQ – Plantlife:</a:t>
            </a:r>
            <a:r>
              <a:rPr lang="en-US" sz="1421">
                <a:solidFill>
                  <a:srgbClr val="000000"/>
                </a:solidFill>
                <a:latin typeface="Agrandir"/>
                <a:ea typeface="Agrandir"/>
                <a:cs typeface="Agrandir"/>
                <a:sym typeface="Agrandir"/>
              </a:rPr>
              <a:t> https://www.creeksidecentre.org.uk/blog/post/creekside-chronicles-nick-conservationist--the-whole-wild-world</a:t>
            </a:r>
          </a:p>
          <a:p>
            <a:pPr algn="l">
              <a:lnSpc>
                <a:spcPts val="1989"/>
              </a:lnSpc>
              <a:spcBef>
                <a:spcPct val="0"/>
              </a:spcBef>
            </a:pPr>
          </a:p>
          <a:p>
            <a:pPr algn="l">
              <a:lnSpc>
                <a:spcPts val="1989"/>
              </a:lnSpc>
              <a:spcBef>
                <a:spcPct val="0"/>
              </a:spcBef>
            </a:pPr>
            <a:r>
              <a:rPr lang="en-US" b="true" sz="1421">
                <a:solidFill>
                  <a:srgbClr val="000000"/>
                </a:solidFill>
                <a:latin typeface="Agrandir Bold"/>
                <a:ea typeface="Agrandir Bold"/>
                <a:cs typeface="Agrandir Bold"/>
                <a:sym typeface="Agrandir Bold"/>
              </a:rPr>
              <a:t>Plan your next visit to Creekside Discovery Centre</a:t>
            </a:r>
          </a:p>
          <a:p>
            <a:pPr algn="l">
              <a:lnSpc>
                <a:spcPts val="1989"/>
              </a:lnSpc>
              <a:spcBef>
                <a:spcPct val="0"/>
              </a:spcBef>
            </a:pPr>
            <a:r>
              <a:rPr lang="en-US" b="true" sz="1421">
                <a:solidFill>
                  <a:srgbClr val="000000"/>
                </a:solidFill>
                <a:latin typeface="Agrandir Bold"/>
                <a:ea typeface="Agrandir Bold"/>
                <a:cs typeface="Agrandir Bold"/>
                <a:sym typeface="Agrandir Bold"/>
              </a:rPr>
              <a:t>What’s On Page:</a:t>
            </a:r>
            <a:r>
              <a:rPr lang="en-US" sz="1421">
                <a:solidFill>
                  <a:srgbClr val="000000"/>
                </a:solidFill>
                <a:latin typeface="Agrandir"/>
                <a:ea typeface="Agrandir"/>
                <a:cs typeface="Agrandir"/>
                <a:sym typeface="Agrandir"/>
              </a:rPr>
              <a:t> https://www.creeksidecentre.org.uk/events/</a:t>
            </a:r>
          </a:p>
          <a:p>
            <a:pPr algn="l">
              <a:lnSpc>
                <a:spcPts val="1429"/>
              </a:lnSpc>
              <a:spcBef>
                <a:spcPct val="0"/>
              </a:spcBef>
            </a:pPr>
          </a:p>
        </p:txBody>
      </p:sp>
      <p:grpSp>
        <p:nvGrpSpPr>
          <p:cNvPr name="Group 3" id="3"/>
          <p:cNvGrpSpPr/>
          <p:nvPr/>
        </p:nvGrpSpPr>
        <p:grpSpPr>
          <a:xfrm rot="0">
            <a:off x="0" y="0"/>
            <a:ext cx="9753600" cy="7315200"/>
            <a:chOff x="0" y="0"/>
            <a:chExt cx="3612388" cy="2709291"/>
          </a:xfrm>
        </p:grpSpPr>
        <p:sp>
          <p:nvSpPr>
            <p:cNvPr name="Freeform 4" id="4"/>
            <p:cNvSpPr/>
            <p:nvPr/>
          </p:nvSpPr>
          <p:spPr>
            <a:xfrm flipH="false" flipV="false" rot="0">
              <a:off x="0" y="0"/>
              <a:ext cx="3612388" cy="2709291"/>
            </a:xfrm>
            <a:custGeom>
              <a:avLst/>
              <a:gdLst/>
              <a:ahLst/>
              <a:cxnLst/>
              <a:rect r="r" b="b" t="t" l="l"/>
              <a:pathLst>
                <a:path h="2709291" w="3612388">
                  <a:moveTo>
                    <a:pt x="3612388" y="0"/>
                  </a:moveTo>
                  <a:lnTo>
                    <a:pt x="3612388" y="2709291"/>
                  </a:lnTo>
                  <a:lnTo>
                    <a:pt x="0" y="2709291"/>
                  </a:lnTo>
                  <a:lnTo>
                    <a:pt x="0" y="0"/>
                  </a:lnTo>
                  <a:close/>
                </a:path>
              </a:pathLst>
            </a:custGeom>
            <a:ln w="95250" cap="sq">
              <a:solidFill>
                <a:srgbClr val="39919E"/>
              </a:solidFill>
              <a:prstDash val="solid"/>
              <a:miter/>
            </a:ln>
          </p:spPr>
        </p:sp>
        <p:sp>
          <p:nvSpPr>
            <p:cNvPr name="TextBox 5" id="5"/>
            <p:cNvSpPr txBox="true"/>
            <p:nvPr/>
          </p:nvSpPr>
          <p:spPr>
            <a:xfrm>
              <a:off x="0" y="-76200"/>
              <a:ext cx="3612388" cy="2785491"/>
            </a:xfrm>
            <a:prstGeom prst="rect">
              <a:avLst/>
            </a:prstGeom>
          </p:spPr>
          <p:txBody>
            <a:bodyPr anchor="ctr" rtlCol="false" tIns="50800" lIns="50800" bIns="50800" rIns="50800"/>
            <a:lstStyle/>
            <a:p>
              <a:pPr algn="ctr">
                <a:lnSpc>
                  <a:spcPts val="2004"/>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F442E9008A8C4795DF6EC20453F0C9" ma:contentTypeVersion="24" ma:contentTypeDescription="Create a new document." ma:contentTypeScope="" ma:versionID="ed8e393951bc7b9b23ddb02deac948f2">
  <xsd:schema xmlns:xsd="http://www.w3.org/2001/XMLSchema" xmlns:xs="http://www.w3.org/2001/XMLSchema" xmlns:p="http://schemas.microsoft.com/office/2006/metadata/properties" xmlns:ns2="9723ebfe-aabe-41c5-831c-d64834a151e7" xmlns:ns3="92ecb166-82fc-4544-bf95-505f114ebaeb" targetNamespace="http://schemas.microsoft.com/office/2006/metadata/properties" ma:root="true" ma:fieldsID="1c2078c0aecd2b8216dca5cd8219c514" ns2:_="" ns3:_="">
    <xsd:import namespace="9723ebfe-aabe-41c5-831c-d64834a151e7"/>
    <xsd:import namespace="92ecb166-82fc-4544-bf95-505f114eba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date" minOccurs="0"/>
                <xsd:element ref="ns2:Date0" minOccurs="0"/>
                <xsd:element ref="ns2:MediaServiceObjectDetectorVersions" minOccurs="0"/>
                <xsd:element ref="ns2:MediaServiceSearchProperties" minOccurs="0"/>
                <xsd:element ref="ns2:MediaServiceBillingMetadata" minOccurs="0"/>
                <xsd:element ref="ns2:Date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3ebfe-aabe-41c5-831c-d64834a151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b10d53d-99ee-41ab-8d9b-25cc40cae8eb" ma:termSetId="09814cd3-568e-fe90-9814-8d621ff8fb84" ma:anchorId="fba54fb3-c3e1-fe81-a776-ca4b69148c4d" ma:open="true" ma:isKeyword="false">
      <xsd:complexType>
        <xsd:sequence>
          <xsd:element ref="pc:Terms" minOccurs="0" maxOccurs="1"/>
        </xsd:sequence>
      </xsd:complexType>
    </xsd:element>
    <xsd:element name="date" ma:index="24" nillable="true" ma:displayName="date" ma:format="DateOnly" ma:internalName="date">
      <xsd:simpleType>
        <xsd:restriction base="dms:DateTime"/>
      </xsd:simpleType>
    </xsd:element>
    <xsd:element name="Date0" ma:index="25" nillable="true" ma:displayName="Date" ma:format="DateTime" ma:internalName="Date0">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Datetime" ma:index="29" nillable="true" ma:displayName="Date time" ma:format="DateOnly" ma:internalName="Date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2ecb166-82fc-4544-bf95-505f114ebae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069512b-6d46-4a99-8b6a-149b0a23f83e}" ma:internalName="TaxCatchAll" ma:showField="CatchAllData" ma:web="92ecb166-82fc-4544-bf95-505f114eba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9723ebfe-aabe-41c5-831c-d64834a151e7" xsi:nil="true"/>
    <Date0 xmlns="9723ebfe-aabe-41c5-831c-d64834a151e7" xsi:nil="true"/>
    <Datetime xmlns="9723ebfe-aabe-41c5-831c-d64834a151e7" xsi:nil="true"/>
    <lcf76f155ced4ddcb4097134ff3c332f xmlns="9723ebfe-aabe-41c5-831c-d64834a151e7">
      <Terms xmlns="http://schemas.microsoft.com/office/infopath/2007/PartnerControls"/>
    </lcf76f155ced4ddcb4097134ff3c332f>
    <TaxCatchAll xmlns="92ecb166-82fc-4544-bf95-505f114ebaeb" xsi:nil="true"/>
  </documentManagement>
</p:properties>
</file>

<file path=customXml/itemProps1.xml><?xml version="1.0" encoding="utf-8"?>
<ds:datastoreItem xmlns:ds="http://schemas.openxmlformats.org/officeDocument/2006/customXml" ds:itemID="{B964CD84-6E98-42A4-AB71-5E2B929F874F}"/>
</file>

<file path=customXml/itemProps2.xml><?xml version="1.0" encoding="utf-8"?>
<ds:datastoreItem xmlns:ds="http://schemas.openxmlformats.org/officeDocument/2006/customXml" ds:itemID="{C96FC94C-777D-4AC1-B236-CD86F6F7BF47}"/>
</file>

<file path=customXml/itemProps3.xml><?xml version="1.0" encoding="utf-8"?>
<ds:datastoreItem xmlns:ds="http://schemas.openxmlformats.org/officeDocument/2006/customXml" ds:itemID="{680E8D76-ED6E-44BE-B865-632B34350CCF}"/>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Pre-Visit Top Page (Presentation (4:3))</dc:title>
  <cp:revision>1</cp:revision>
  <dcterms:created xsi:type="dcterms:W3CDTF">2006-08-16T00:00:00Z</dcterms:created>
  <dcterms:modified xsi:type="dcterms:W3CDTF">2011-08-01T06:04:30Z</dcterms:modified>
  <dc:identifier>DAHChp0xqCA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0x010100EDF442E9008A8C4795DF6EC20453F0C9</vt:lpwstr>
  </property>
</Properties>
</file>